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57"/>
  </p:notesMasterIdLst>
  <p:handoutMasterIdLst>
    <p:handoutMasterId r:id="rId58"/>
  </p:handoutMasterIdLst>
  <p:sldIdLst>
    <p:sldId id="3072" r:id="rId2"/>
    <p:sldId id="3127" r:id="rId3"/>
    <p:sldId id="1791" r:id="rId4"/>
    <p:sldId id="2929" r:id="rId5"/>
    <p:sldId id="2986" r:id="rId6"/>
    <p:sldId id="2987" r:id="rId7"/>
    <p:sldId id="2988" r:id="rId8"/>
    <p:sldId id="2989" r:id="rId9"/>
    <p:sldId id="2990" r:id="rId10"/>
    <p:sldId id="2991" r:id="rId11"/>
    <p:sldId id="2992" r:id="rId12"/>
    <p:sldId id="2993" r:id="rId13"/>
    <p:sldId id="2997" r:id="rId14"/>
    <p:sldId id="2998" r:id="rId15"/>
    <p:sldId id="2999" r:id="rId16"/>
    <p:sldId id="3000" r:id="rId17"/>
    <p:sldId id="3001" r:id="rId18"/>
    <p:sldId id="3126" r:id="rId19"/>
    <p:sldId id="3002" r:id="rId20"/>
    <p:sldId id="3012" r:id="rId21"/>
    <p:sldId id="3004" r:id="rId22"/>
    <p:sldId id="3005" r:id="rId23"/>
    <p:sldId id="3006" r:id="rId24"/>
    <p:sldId id="3007" r:id="rId25"/>
    <p:sldId id="3008" r:id="rId26"/>
    <p:sldId id="3009" r:id="rId27"/>
    <p:sldId id="3010" r:id="rId28"/>
    <p:sldId id="3011" r:id="rId29"/>
    <p:sldId id="3013" r:id="rId30"/>
    <p:sldId id="3014" r:id="rId31"/>
    <p:sldId id="3015" r:id="rId32"/>
    <p:sldId id="3016" r:id="rId33"/>
    <p:sldId id="3017" r:id="rId34"/>
    <p:sldId id="3018" r:id="rId35"/>
    <p:sldId id="3003" r:id="rId36"/>
    <p:sldId id="2996" r:id="rId37"/>
    <p:sldId id="2968" r:id="rId38"/>
    <p:sldId id="2969" r:id="rId39"/>
    <p:sldId id="2972" r:id="rId40"/>
    <p:sldId id="2971" r:id="rId41"/>
    <p:sldId id="2973" r:id="rId42"/>
    <p:sldId id="2970" r:id="rId43"/>
    <p:sldId id="3020" r:id="rId44"/>
    <p:sldId id="2974" r:id="rId45"/>
    <p:sldId id="2975" r:id="rId46"/>
    <p:sldId id="2995" r:id="rId47"/>
    <p:sldId id="2976" r:id="rId48"/>
    <p:sldId id="2977" r:id="rId49"/>
    <p:sldId id="2978" r:id="rId50"/>
    <p:sldId id="2979" r:id="rId51"/>
    <p:sldId id="2982" r:id="rId52"/>
    <p:sldId id="2983" r:id="rId53"/>
    <p:sldId id="2980" r:id="rId54"/>
    <p:sldId id="2994" r:id="rId55"/>
    <p:sldId id="2967" r:id="rId56"/>
  </p:sldIdLst>
  <p:sldSz cx="9144000" cy="6858000" type="screen4x3"/>
  <p:notesSz cx="6797675" cy="987425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bg2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545"/>
    <a:srgbClr val="292929"/>
    <a:srgbClr val="2A2A2A"/>
    <a:srgbClr val="333333"/>
    <a:srgbClr val="FFFFFF"/>
    <a:srgbClr val="1C49D2"/>
    <a:srgbClr val="0033CC"/>
    <a:srgbClr val="3B9D3B"/>
    <a:srgbClr val="405081"/>
    <a:srgbClr val="4242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89394" autoAdjust="0"/>
  </p:normalViewPr>
  <p:slideViewPr>
    <p:cSldViewPr>
      <p:cViewPr varScale="1">
        <p:scale>
          <a:sx n="72" d="100"/>
          <a:sy n="72" d="100"/>
        </p:scale>
        <p:origin x="1498" y="86"/>
      </p:cViewPr>
      <p:guideLst>
        <p:guide orient="horz" pos="214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6168"/>
    </p:cViewPr>
  </p:sorterViewPr>
  <p:notesViewPr>
    <p:cSldViewPr>
      <p:cViewPr varScale="1">
        <p:scale>
          <a:sx n="114" d="100"/>
          <a:sy n="114" d="100"/>
        </p:scale>
        <p:origin x="3444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#1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6C058-E56D-4619-8E87-F56A35389462}" type="doc">
      <dgm:prSet loTypeId="urn:microsoft.com/office/officeart/2005/8/layout/cycle2" loCatId="cycle" qsTypeId="urn:microsoft.com/office/officeart/2005/8/quickstyle/simple1#1" qsCatId="simple" csTypeId="urn:microsoft.com/office/officeart/2005/8/colors/accent0_2#1" csCatId="mainScheme" phldr="1"/>
      <dgm:spPr/>
      <dgm:t>
        <a:bodyPr/>
        <a:lstStyle/>
        <a:p>
          <a:endParaRPr lang="zh-CN" altLang="en-US"/>
        </a:p>
      </dgm:t>
    </dgm:pt>
    <dgm:pt modelId="{246C5C88-2A8A-4511-B8F6-98691036D69B}">
      <dgm:prSet phldrT="[文本]" custT="1"/>
      <dgm:spPr/>
      <dgm:t>
        <a:bodyPr/>
        <a:lstStyle/>
        <a:p>
          <a:r>
            <a:rPr lang="zh-CN" altLang="en-US" sz="3600" dirty="0"/>
            <a:t>简化</a:t>
          </a:r>
        </a:p>
      </dgm:t>
    </dgm:pt>
    <dgm:pt modelId="{DF9C9F10-1447-4BB8-A495-B0FB841ED9A9}" type="parTrans" cxnId="{406BAECA-B6CF-4B72-8B87-206BA8FF3DA3}">
      <dgm:prSet/>
      <dgm:spPr/>
      <dgm:t>
        <a:bodyPr/>
        <a:lstStyle/>
        <a:p>
          <a:endParaRPr lang="zh-CN" altLang="en-US" sz="1200"/>
        </a:p>
      </dgm:t>
    </dgm:pt>
    <dgm:pt modelId="{E39F1F3B-CEF2-438B-9A66-1357FAAA6E00}" type="sibTrans" cxnId="{406BAECA-B6CF-4B72-8B87-206BA8FF3DA3}">
      <dgm:prSet custT="1"/>
      <dgm:spPr/>
      <dgm:t>
        <a:bodyPr/>
        <a:lstStyle/>
        <a:p>
          <a:endParaRPr lang="zh-CN" altLang="en-US" sz="2000"/>
        </a:p>
      </dgm:t>
    </dgm:pt>
    <dgm:pt modelId="{64008C98-273D-42E7-8AA3-B6BF5EBB851C}">
      <dgm:prSet phldrT="[文本]" custT="1"/>
      <dgm:spPr/>
      <dgm:t>
        <a:bodyPr/>
        <a:lstStyle/>
        <a:p>
          <a:r>
            <a:rPr lang="zh-CN" altLang="en-US" sz="3600" dirty="0"/>
            <a:t>标准化</a:t>
          </a:r>
        </a:p>
      </dgm:t>
    </dgm:pt>
    <dgm:pt modelId="{45CF7A67-43BC-4EAD-A4B4-BAF845840B56}" type="parTrans" cxnId="{C70A955D-8CC3-42B9-9462-7009EC1CBAEE}">
      <dgm:prSet/>
      <dgm:spPr/>
      <dgm:t>
        <a:bodyPr/>
        <a:lstStyle/>
        <a:p>
          <a:endParaRPr lang="zh-CN" altLang="en-US" sz="1200"/>
        </a:p>
      </dgm:t>
    </dgm:pt>
    <dgm:pt modelId="{7E48D264-0B61-4F68-8B8B-4E31650D304A}" type="sibTrans" cxnId="{C70A955D-8CC3-42B9-9462-7009EC1CBAEE}">
      <dgm:prSet custT="1"/>
      <dgm:spPr/>
      <dgm:t>
        <a:bodyPr/>
        <a:lstStyle/>
        <a:p>
          <a:endParaRPr lang="zh-CN" altLang="en-US" sz="2000"/>
        </a:p>
      </dgm:t>
    </dgm:pt>
    <dgm:pt modelId="{9DE4F465-C649-4E6E-8120-66C05864A4CD}">
      <dgm:prSet phldrT="[文本]" custT="1"/>
      <dgm:spPr/>
      <dgm:t>
        <a:bodyPr/>
        <a:lstStyle/>
        <a:p>
          <a:r>
            <a:rPr lang="zh-CN" altLang="en-US" sz="3600" dirty="0"/>
            <a:t>专业化</a:t>
          </a:r>
        </a:p>
      </dgm:t>
    </dgm:pt>
    <dgm:pt modelId="{26AA4E0E-BCD3-4C65-BD26-F190E62F49BB}" type="parTrans" cxnId="{B774E071-F73B-4A13-8C65-894600E08AB1}">
      <dgm:prSet/>
      <dgm:spPr/>
      <dgm:t>
        <a:bodyPr/>
        <a:lstStyle/>
        <a:p>
          <a:endParaRPr lang="zh-CN" altLang="en-US" sz="1200"/>
        </a:p>
      </dgm:t>
    </dgm:pt>
    <dgm:pt modelId="{D21D25F4-1E06-4002-9867-FD3E78CDD8FB}" type="sibTrans" cxnId="{B774E071-F73B-4A13-8C65-894600E08AB1}">
      <dgm:prSet custT="1"/>
      <dgm:spPr/>
      <dgm:t>
        <a:bodyPr/>
        <a:lstStyle/>
        <a:p>
          <a:endParaRPr lang="zh-CN" altLang="en-US" sz="2000"/>
        </a:p>
      </dgm:t>
    </dgm:pt>
    <dgm:pt modelId="{058FB84F-D455-4B8B-BC27-6027B14C52FD}" type="pres">
      <dgm:prSet presAssocID="{4736C058-E56D-4619-8E87-F56A35389462}" presName="cycle" presStyleCnt="0">
        <dgm:presLayoutVars>
          <dgm:dir/>
          <dgm:resizeHandles val="exact"/>
        </dgm:presLayoutVars>
      </dgm:prSet>
      <dgm:spPr/>
    </dgm:pt>
    <dgm:pt modelId="{607D1198-D96C-4908-85E4-EB9A4CCAC459}" type="pres">
      <dgm:prSet presAssocID="{246C5C88-2A8A-4511-B8F6-98691036D69B}" presName="node" presStyleLbl="node1" presStyleIdx="0" presStyleCnt="3" custScaleX="81235" custScaleY="81235">
        <dgm:presLayoutVars>
          <dgm:bulletEnabled val="1"/>
        </dgm:presLayoutVars>
      </dgm:prSet>
      <dgm:spPr/>
    </dgm:pt>
    <dgm:pt modelId="{3B17D8D4-31B8-4875-9DD9-E70112CDD223}" type="pres">
      <dgm:prSet presAssocID="{E39F1F3B-CEF2-438B-9A66-1357FAAA6E00}" presName="sibTrans" presStyleLbl="sibTrans2D1" presStyleIdx="0" presStyleCnt="3"/>
      <dgm:spPr/>
    </dgm:pt>
    <dgm:pt modelId="{D1032CB2-D40C-418E-B338-D7F362226C20}" type="pres">
      <dgm:prSet presAssocID="{E39F1F3B-CEF2-438B-9A66-1357FAAA6E00}" presName="connectorText" presStyleLbl="sibTrans2D1" presStyleIdx="0" presStyleCnt="3"/>
      <dgm:spPr/>
    </dgm:pt>
    <dgm:pt modelId="{94916CCA-0CD6-4BDC-BA5B-7135A3C2765D}" type="pres">
      <dgm:prSet presAssocID="{64008C98-273D-42E7-8AA3-B6BF5EBB851C}" presName="node" presStyleLbl="node1" presStyleIdx="1" presStyleCnt="3" custScaleX="75730" custScaleY="75730">
        <dgm:presLayoutVars>
          <dgm:bulletEnabled val="1"/>
        </dgm:presLayoutVars>
      </dgm:prSet>
      <dgm:spPr/>
    </dgm:pt>
    <dgm:pt modelId="{F7A4BF6E-F5EC-442D-8CF4-4E64DA7EA4D9}" type="pres">
      <dgm:prSet presAssocID="{7E48D264-0B61-4F68-8B8B-4E31650D304A}" presName="sibTrans" presStyleLbl="sibTrans2D1" presStyleIdx="1" presStyleCnt="3"/>
      <dgm:spPr/>
    </dgm:pt>
    <dgm:pt modelId="{CC342894-8067-4D66-82D6-D5B0153564AD}" type="pres">
      <dgm:prSet presAssocID="{7E48D264-0B61-4F68-8B8B-4E31650D304A}" presName="connectorText" presStyleLbl="sibTrans2D1" presStyleIdx="1" presStyleCnt="3"/>
      <dgm:spPr/>
    </dgm:pt>
    <dgm:pt modelId="{8F5C0334-8F1F-4EEB-B521-8212030A2E53}" type="pres">
      <dgm:prSet presAssocID="{9DE4F465-C649-4E6E-8120-66C05864A4CD}" presName="node" presStyleLbl="node1" presStyleIdx="2" presStyleCnt="3" custScaleX="75947" custScaleY="75947">
        <dgm:presLayoutVars>
          <dgm:bulletEnabled val="1"/>
        </dgm:presLayoutVars>
      </dgm:prSet>
      <dgm:spPr/>
    </dgm:pt>
    <dgm:pt modelId="{B7F5A035-7C56-4BE3-801C-71D332817A55}" type="pres">
      <dgm:prSet presAssocID="{D21D25F4-1E06-4002-9867-FD3E78CDD8FB}" presName="sibTrans" presStyleLbl="sibTrans2D1" presStyleIdx="2" presStyleCnt="3"/>
      <dgm:spPr/>
    </dgm:pt>
    <dgm:pt modelId="{B50C9257-C6D9-4B1E-9EB7-F50D522963D6}" type="pres">
      <dgm:prSet presAssocID="{D21D25F4-1E06-4002-9867-FD3E78CDD8FB}" presName="connectorText" presStyleLbl="sibTrans2D1" presStyleIdx="2" presStyleCnt="3"/>
      <dgm:spPr/>
    </dgm:pt>
  </dgm:ptLst>
  <dgm:cxnLst>
    <dgm:cxn modelId="{BDA7DD2E-2440-4C71-B1CD-B64CC63A5303}" type="presOf" srcId="{D21D25F4-1E06-4002-9867-FD3E78CDD8FB}" destId="{B7F5A035-7C56-4BE3-801C-71D332817A55}" srcOrd="0" destOrd="0" presId="urn:microsoft.com/office/officeart/2005/8/layout/cycle2"/>
    <dgm:cxn modelId="{B814FD40-F108-4197-9A95-6930BA1D6B87}" type="presOf" srcId="{D21D25F4-1E06-4002-9867-FD3E78CDD8FB}" destId="{B50C9257-C6D9-4B1E-9EB7-F50D522963D6}" srcOrd="1" destOrd="0" presId="urn:microsoft.com/office/officeart/2005/8/layout/cycle2"/>
    <dgm:cxn modelId="{C70A955D-8CC3-42B9-9462-7009EC1CBAEE}" srcId="{4736C058-E56D-4619-8E87-F56A35389462}" destId="{64008C98-273D-42E7-8AA3-B6BF5EBB851C}" srcOrd="1" destOrd="0" parTransId="{45CF7A67-43BC-4EAD-A4B4-BAF845840B56}" sibTransId="{7E48D264-0B61-4F68-8B8B-4E31650D304A}"/>
    <dgm:cxn modelId="{EC0FC64E-459E-44A1-88DA-0403BE1DAB3F}" type="presOf" srcId="{9DE4F465-C649-4E6E-8120-66C05864A4CD}" destId="{8F5C0334-8F1F-4EEB-B521-8212030A2E53}" srcOrd="0" destOrd="0" presId="urn:microsoft.com/office/officeart/2005/8/layout/cycle2"/>
    <dgm:cxn modelId="{3B338B4F-9623-4AA7-8AB3-B9E95F7DFF03}" type="presOf" srcId="{7E48D264-0B61-4F68-8B8B-4E31650D304A}" destId="{F7A4BF6E-F5EC-442D-8CF4-4E64DA7EA4D9}" srcOrd="0" destOrd="0" presId="urn:microsoft.com/office/officeart/2005/8/layout/cycle2"/>
    <dgm:cxn modelId="{B774E071-F73B-4A13-8C65-894600E08AB1}" srcId="{4736C058-E56D-4619-8E87-F56A35389462}" destId="{9DE4F465-C649-4E6E-8120-66C05864A4CD}" srcOrd="2" destOrd="0" parTransId="{26AA4E0E-BCD3-4C65-BD26-F190E62F49BB}" sibTransId="{D21D25F4-1E06-4002-9867-FD3E78CDD8FB}"/>
    <dgm:cxn modelId="{9FF56E7F-6CAA-4447-9A30-AF38FB5AA983}" type="presOf" srcId="{7E48D264-0B61-4F68-8B8B-4E31650D304A}" destId="{CC342894-8067-4D66-82D6-D5B0153564AD}" srcOrd="1" destOrd="0" presId="urn:microsoft.com/office/officeart/2005/8/layout/cycle2"/>
    <dgm:cxn modelId="{18E44896-5816-4C6F-941A-3100CE521EBE}" type="presOf" srcId="{246C5C88-2A8A-4511-B8F6-98691036D69B}" destId="{607D1198-D96C-4908-85E4-EB9A4CCAC459}" srcOrd="0" destOrd="0" presId="urn:microsoft.com/office/officeart/2005/8/layout/cycle2"/>
    <dgm:cxn modelId="{093487A3-D445-4AAD-A462-77492B0DC45B}" type="presOf" srcId="{E39F1F3B-CEF2-438B-9A66-1357FAAA6E00}" destId="{D1032CB2-D40C-418E-B338-D7F362226C20}" srcOrd="1" destOrd="0" presId="urn:microsoft.com/office/officeart/2005/8/layout/cycle2"/>
    <dgm:cxn modelId="{406BAECA-B6CF-4B72-8B87-206BA8FF3DA3}" srcId="{4736C058-E56D-4619-8E87-F56A35389462}" destId="{246C5C88-2A8A-4511-B8F6-98691036D69B}" srcOrd="0" destOrd="0" parTransId="{DF9C9F10-1447-4BB8-A495-B0FB841ED9A9}" sibTransId="{E39F1F3B-CEF2-438B-9A66-1357FAAA6E00}"/>
    <dgm:cxn modelId="{722768D2-1E89-4AE8-B817-540FDB8C0AB2}" type="presOf" srcId="{E39F1F3B-CEF2-438B-9A66-1357FAAA6E00}" destId="{3B17D8D4-31B8-4875-9DD9-E70112CDD223}" srcOrd="0" destOrd="0" presId="urn:microsoft.com/office/officeart/2005/8/layout/cycle2"/>
    <dgm:cxn modelId="{BF2D11D4-851A-449C-BE2F-E566490C2815}" type="presOf" srcId="{4736C058-E56D-4619-8E87-F56A35389462}" destId="{058FB84F-D455-4B8B-BC27-6027B14C52FD}" srcOrd="0" destOrd="0" presId="urn:microsoft.com/office/officeart/2005/8/layout/cycle2"/>
    <dgm:cxn modelId="{EA2B12FD-9856-4658-A550-141A9412842E}" type="presOf" srcId="{64008C98-273D-42E7-8AA3-B6BF5EBB851C}" destId="{94916CCA-0CD6-4BDC-BA5B-7135A3C2765D}" srcOrd="0" destOrd="0" presId="urn:microsoft.com/office/officeart/2005/8/layout/cycle2"/>
    <dgm:cxn modelId="{4DEAC9EF-9BD9-490E-B9E8-A2C3911AF82B}" type="presParOf" srcId="{058FB84F-D455-4B8B-BC27-6027B14C52FD}" destId="{607D1198-D96C-4908-85E4-EB9A4CCAC459}" srcOrd="0" destOrd="0" presId="urn:microsoft.com/office/officeart/2005/8/layout/cycle2"/>
    <dgm:cxn modelId="{D33E2342-29C2-4991-B779-AEEC38AA5F89}" type="presParOf" srcId="{058FB84F-D455-4B8B-BC27-6027B14C52FD}" destId="{3B17D8D4-31B8-4875-9DD9-E70112CDD223}" srcOrd="1" destOrd="0" presId="urn:microsoft.com/office/officeart/2005/8/layout/cycle2"/>
    <dgm:cxn modelId="{41612725-035A-455C-96FC-27F055234CA4}" type="presParOf" srcId="{3B17D8D4-31B8-4875-9DD9-E70112CDD223}" destId="{D1032CB2-D40C-418E-B338-D7F362226C20}" srcOrd="0" destOrd="0" presId="urn:microsoft.com/office/officeart/2005/8/layout/cycle2"/>
    <dgm:cxn modelId="{7D3A40E6-A252-4835-B6F9-B6EA53C9DD3A}" type="presParOf" srcId="{058FB84F-D455-4B8B-BC27-6027B14C52FD}" destId="{94916CCA-0CD6-4BDC-BA5B-7135A3C2765D}" srcOrd="2" destOrd="0" presId="urn:microsoft.com/office/officeart/2005/8/layout/cycle2"/>
    <dgm:cxn modelId="{912D53F4-7831-43CF-A9F4-91C5D05997EF}" type="presParOf" srcId="{058FB84F-D455-4B8B-BC27-6027B14C52FD}" destId="{F7A4BF6E-F5EC-442D-8CF4-4E64DA7EA4D9}" srcOrd="3" destOrd="0" presId="urn:microsoft.com/office/officeart/2005/8/layout/cycle2"/>
    <dgm:cxn modelId="{21E896C7-CABF-4BAB-B4C9-5CF6E2028582}" type="presParOf" srcId="{F7A4BF6E-F5EC-442D-8CF4-4E64DA7EA4D9}" destId="{CC342894-8067-4D66-82D6-D5B0153564AD}" srcOrd="0" destOrd="0" presId="urn:microsoft.com/office/officeart/2005/8/layout/cycle2"/>
    <dgm:cxn modelId="{7ED77500-88AC-4A84-A8B2-30BD3006C46F}" type="presParOf" srcId="{058FB84F-D455-4B8B-BC27-6027B14C52FD}" destId="{8F5C0334-8F1F-4EEB-B521-8212030A2E53}" srcOrd="4" destOrd="0" presId="urn:microsoft.com/office/officeart/2005/8/layout/cycle2"/>
    <dgm:cxn modelId="{FD1B824C-1E11-4C62-9A88-9E722D1FDAFA}" type="presParOf" srcId="{058FB84F-D455-4B8B-BC27-6027B14C52FD}" destId="{B7F5A035-7C56-4BE3-801C-71D332817A55}" srcOrd="5" destOrd="0" presId="urn:microsoft.com/office/officeart/2005/8/layout/cycle2"/>
    <dgm:cxn modelId="{0EBA6EDC-BDD7-4884-9A12-8E0E90DD8466}" type="presParOf" srcId="{B7F5A035-7C56-4BE3-801C-71D332817A55}" destId="{B50C9257-C6D9-4B1E-9EB7-F50D522963D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D1198-D96C-4908-85E4-EB9A4CCAC459}">
      <dsp:nvSpPr>
        <dsp:cNvPr id="0" name=""/>
        <dsp:cNvSpPr/>
      </dsp:nvSpPr>
      <dsp:spPr>
        <a:xfrm>
          <a:off x="3442592" y="302919"/>
          <a:ext cx="1595443" cy="1595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简化</a:t>
          </a:r>
        </a:p>
      </dsp:txBody>
      <dsp:txXfrm>
        <a:off x="3676239" y="536566"/>
        <a:ext cx="1128149" cy="1128149"/>
      </dsp:txXfrm>
    </dsp:sp>
    <dsp:sp modelId="{3B17D8D4-31B8-4875-9DD9-E70112CDD223}">
      <dsp:nvSpPr>
        <dsp:cNvPr id="0" name=""/>
        <dsp:cNvSpPr/>
      </dsp:nvSpPr>
      <dsp:spPr>
        <a:xfrm rot="3600000">
          <a:off x="4607488" y="2051596"/>
          <a:ext cx="746414" cy="66284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4657201" y="2098059"/>
        <a:ext cx="547561" cy="397707"/>
      </dsp:txXfrm>
    </dsp:sp>
    <dsp:sp modelId="{94916CCA-0CD6-4BDC-BA5B-7135A3C2765D}">
      <dsp:nvSpPr>
        <dsp:cNvPr id="0" name=""/>
        <dsp:cNvSpPr/>
      </dsp:nvSpPr>
      <dsp:spPr>
        <a:xfrm>
          <a:off x="4971508" y="2911505"/>
          <a:ext cx="1487326" cy="14873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标准化</a:t>
          </a:r>
        </a:p>
      </dsp:txBody>
      <dsp:txXfrm>
        <a:off x="5189322" y="3129319"/>
        <a:ext cx="1051698" cy="1051698"/>
      </dsp:txXfrm>
    </dsp:sp>
    <dsp:sp modelId="{F7A4BF6E-F5EC-442D-8CF4-4E64DA7EA4D9}">
      <dsp:nvSpPr>
        <dsp:cNvPr id="0" name=""/>
        <dsp:cNvSpPr/>
      </dsp:nvSpPr>
      <dsp:spPr>
        <a:xfrm rot="10800000">
          <a:off x="3876316" y="3323746"/>
          <a:ext cx="773936" cy="66284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10800000">
        <a:off x="4075169" y="3456315"/>
        <a:ext cx="575083" cy="397707"/>
      </dsp:txXfrm>
    </dsp:sp>
    <dsp:sp modelId="{8F5C0334-8F1F-4EEB-B521-8212030A2E53}">
      <dsp:nvSpPr>
        <dsp:cNvPr id="0" name=""/>
        <dsp:cNvSpPr/>
      </dsp:nvSpPr>
      <dsp:spPr>
        <a:xfrm>
          <a:off x="2019663" y="2909374"/>
          <a:ext cx="1491588" cy="14915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专业化</a:t>
          </a:r>
        </a:p>
      </dsp:txBody>
      <dsp:txXfrm>
        <a:off x="2238101" y="3127812"/>
        <a:ext cx="1054712" cy="1054712"/>
      </dsp:txXfrm>
    </dsp:sp>
    <dsp:sp modelId="{B7F5A035-7C56-4BE3-801C-71D332817A55}">
      <dsp:nvSpPr>
        <dsp:cNvPr id="0" name=""/>
        <dsp:cNvSpPr/>
      </dsp:nvSpPr>
      <dsp:spPr>
        <a:xfrm rot="18000000">
          <a:off x="3106715" y="2087235"/>
          <a:ext cx="745285" cy="66284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156428" y="2305910"/>
        <a:ext cx="546432" cy="397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22" tIns="45561" rIns="91122" bIns="45561" numCol="1" anchor="t" anchorCtr="0" compatLnSpc="1"/>
          <a:lstStyle>
            <a:lvl1pPr algn="l" defTabSz="90995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22" tIns="45561" rIns="91122" bIns="45561" numCol="1" anchor="t" anchorCtr="0" compatLnSpc="1"/>
          <a:lstStyle>
            <a:lvl1pPr algn="r" defTabSz="90995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4813" cy="493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22" tIns="45561" rIns="91122" bIns="45561" numCol="1" anchor="b" anchorCtr="0" compatLnSpc="1"/>
          <a:lstStyle>
            <a:lvl1pPr algn="l" defTabSz="90995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2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380538"/>
            <a:ext cx="2944812" cy="493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22" tIns="45561" rIns="91122" bIns="45561" numCol="1" anchor="b" anchorCtr="0" compatLnSpc="1"/>
          <a:lstStyle>
            <a:lvl1pPr algn="r" defTabSz="909955">
              <a:defRPr sz="1200"/>
            </a:lvl1pPr>
          </a:lstStyle>
          <a:p>
            <a:pPr>
              <a:defRPr/>
            </a:pPr>
            <a:fld id="{F00621A3-AF9D-44CC-8CA6-C2BA8BA5DBE7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22" tIns="45561" rIns="91122" bIns="45561" numCol="1" anchor="t" anchorCtr="0" compatLnSpc="1"/>
          <a:lstStyle>
            <a:lvl1pPr algn="l" defTabSz="909955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22" tIns="45561" rIns="91122" bIns="45561" numCol="1" anchor="t" anchorCtr="0" compatLnSpc="1"/>
          <a:lstStyle>
            <a:lvl1pPr algn="r" defTabSz="909955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87888"/>
            <a:ext cx="4984750" cy="4445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22" tIns="45561" rIns="91122" bIns="45561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944813" cy="493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22" tIns="45561" rIns="91122" bIns="45561" numCol="1" anchor="b" anchorCtr="0" compatLnSpc="1"/>
          <a:lstStyle>
            <a:lvl1pPr algn="l" defTabSz="909955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380538"/>
            <a:ext cx="2944812" cy="493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22" tIns="45561" rIns="91122" bIns="45561" numCol="1" anchor="b" anchorCtr="0" compatLnSpc="1"/>
          <a:lstStyle>
            <a:lvl1pPr algn="r" defTabSz="909955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21D2498-DA12-44B9-93A4-06D5BEA34E78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https://zhuanlan.zhihu.com/p/19796979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https://www.oschina.net/news/111410/linux-market-growth</a:t>
            </a:r>
          </a:p>
          <a:p>
            <a:r>
              <a:rPr lang="en-US" altLang="zh-CN" dirty="0"/>
              <a:t>https://lkml.org/lkml/2020/5/17/314</a:t>
            </a:r>
          </a:p>
          <a:p>
            <a:r>
              <a:rPr lang="en-US" altLang="zh-CN" dirty="0"/>
              <a:t>https://www.oschina.net/news/100042/linux-september-2018-stats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54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https://baike.baidu.com/item/%E7%AC%AC%E4%B8%80%E4%BB%A3%E7%94%B5%E5%AD%90%E8%AE%A1%E7%AE%97%E6%9C%BA/1430548</a:t>
            </a:r>
          </a:p>
          <a:p>
            <a:r>
              <a:rPr lang="en-US" altLang="zh-CN" dirty="0"/>
              <a:t>http://www.todayonhistory.com/1/14/d0257.htm</a:t>
            </a:r>
          </a:p>
          <a:p>
            <a:r>
              <a:rPr lang="en-US" altLang="zh-CN"/>
              <a:t>https://www.jianshu.com/p/4a06bbe8ebe4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https://www.bilibili.com/video/av1107519/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https://zhuanlan.zhihu.com/p/19796979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https://zhuanlan.zhihu.com/p/19796979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https://zhuanlan.zhihu.com/p/19796979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0275" y="741363"/>
            <a:ext cx="4937125" cy="37020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1D2498-DA12-44B9-93A4-06D5BEA34E78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29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ackgroud-bluefra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793" y="561975"/>
            <a:ext cx="9161585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软件所所徽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3935" y="112713"/>
            <a:ext cx="126169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iscas-mz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6390" y="96838"/>
            <a:ext cx="197680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299689" y="333375"/>
            <a:ext cx="2876108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23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191386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51339" y="1828801"/>
            <a:ext cx="8241323" cy="1744663"/>
          </a:xfrm>
          <a:noFill/>
        </p:spPr>
        <p:txBody>
          <a:bodyPr lIns="91440" rIns="91440"/>
          <a:lstStyle>
            <a:lvl1pPr algn="ctr">
              <a:defRPr sz="3692" b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91386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521069" y="3886200"/>
            <a:ext cx="5908431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954"/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680427"/>
      </p:ext>
    </p:extLst>
  </p:cSld>
  <p:clrMapOvr>
    <a:masterClrMapping/>
  </p:clrMapOvr>
  <p:transition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8CAA4-D073-466F-8D95-83D121EDC3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930683"/>
      </p:ext>
    </p:extLst>
  </p:cSld>
  <p:clrMapOvr>
    <a:masterClrMapping/>
  </p:clrMapOvr>
  <p:transition/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68326"/>
            <a:ext cx="2286000" cy="54530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568326"/>
            <a:ext cx="6717323" cy="54530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B4ECF-B331-4F26-9EDB-E08F759F9B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7375848"/>
      </p:ext>
    </p:extLst>
  </p:cSld>
  <p:clrMapOvr>
    <a:masterClrMapping/>
  </p:clrMapOvr>
  <p:transition/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5" name="Rectangle 105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242050"/>
            <a:ext cx="17584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DE90A-06C3-47CE-BA8B-3C8F01A401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109" name="Rectangle 1061"/>
          <p:cNvSpPr>
            <a:spLocks noGrp="1" noChangeAspect="1" noChangeArrowheads="1"/>
          </p:cNvSpPr>
          <p:nvPr>
            <p:ph type="title" hasCustomPrompt="1"/>
          </p:nvPr>
        </p:nvSpPr>
        <p:spPr bwMode="auto">
          <a:xfrm>
            <a:off x="0" y="561976"/>
            <a:ext cx="9144000" cy="557213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</a:ln>
          <a:effectLst/>
        </p:spPr>
        <p:txBody>
          <a:bodyPr vert="horz" wrap="square" lIns="288000" tIns="45720" rIns="288000" bIns="45720" numCol="1" anchor="ctr" anchorCtr="0" compatLnSpc="1"/>
          <a:lstStyle/>
          <a:p>
            <a:pPr lvl="0"/>
            <a:r>
              <a:rPr lang="zh-CN" altLang="en-US" dirty="0"/>
              <a:t>单击此处编辑母版标题样式文件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47134239"/>
      </p:ext>
    </p:extLst>
  </p:cSld>
  <p:clrMapOvr>
    <a:masterClrMapping/>
  </p:clrMapOvr>
  <p:transition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03701-8B22-4BF9-B83D-C544728963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tIns="107950" bIns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37936175"/>
      </p:ext>
    </p:extLst>
  </p:cSld>
  <p:clrMapOvr>
    <a:masterClrMapping/>
  </p:clrMapOvr>
  <p:transition/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第二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1801" y="764815"/>
            <a:ext cx="5760400" cy="43203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2060"/>
            </a:solidFill>
          </a:ln>
        </p:spPr>
        <p:txBody>
          <a:bodyPr anchor="ctr"/>
          <a:lstStyle>
            <a:lvl1pPr marL="0" indent="0" algn="ctr">
              <a:buNone/>
              <a:defRPr sz="2585" b="1" baseline="0">
                <a:solidFill>
                  <a:schemeClr val="tx1"/>
                </a:solidFill>
                <a:effectLst/>
                <a:latin typeface="Arial Narrow" pitchFamily="34" charset="0"/>
                <a:ea typeface="微软雅黑" panose="020B0503020204020204" pitchFamily="34" charset="-122"/>
              </a:defRPr>
            </a:lvl1pPr>
            <a:lvl2pPr marL="422275" indent="0">
              <a:buNone/>
              <a:defRPr sz="1845">
                <a:solidFill>
                  <a:schemeClr val="tx1">
                    <a:tint val="75000"/>
                  </a:schemeClr>
                </a:solidFill>
              </a:defRPr>
            </a:lvl2pPr>
            <a:lvl3pPr marL="843915" indent="0">
              <a:buNone/>
              <a:defRPr sz="1660">
                <a:solidFill>
                  <a:schemeClr val="tx1">
                    <a:tint val="75000"/>
                  </a:schemeClr>
                </a:solidFill>
              </a:defRPr>
            </a:lvl3pPr>
            <a:lvl4pPr marL="1266190" indent="0">
              <a:buNone/>
              <a:defRPr sz="1475">
                <a:solidFill>
                  <a:schemeClr val="tx1">
                    <a:tint val="75000"/>
                  </a:schemeClr>
                </a:solidFill>
              </a:defRPr>
            </a:lvl4pPr>
            <a:lvl5pPr marL="1688465" indent="0">
              <a:buNone/>
              <a:defRPr sz="1475">
                <a:solidFill>
                  <a:schemeClr val="tx1">
                    <a:tint val="75000"/>
                  </a:schemeClr>
                </a:solidFill>
              </a:defRPr>
            </a:lvl5pPr>
            <a:lvl6pPr marL="2110105" indent="0">
              <a:buNone/>
              <a:defRPr sz="1475">
                <a:solidFill>
                  <a:schemeClr val="tx1">
                    <a:tint val="75000"/>
                  </a:schemeClr>
                </a:solidFill>
              </a:defRPr>
            </a:lvl6pPr>
            <a:lvl7pPr marL="2532380" indent="0">
              <a:buNone/>
              <a:defRPr sz="1475">
                <a:solidFill>
                  <a:schemeClr val="tx1">
                    <a:tint val="75000"/>
                  </a:schemeClr>
                </a:solidFill>
              </a:defRPr>
            </a:lvl7pPr>
            <a:lvl8pPr marL="2954020" indent="0">
              <a:buNone/>
              <a:defRPr sz="1475">
                <a:solidFill>
                  <a:schemeClr val="tx1">
                    <a:tint val="75000"/>
                  </a:schemeClr>
                </a:solidFill>
              </a:defRPr>
            </a:lvl8pPr>
            <a:lvl9pPr marL="3376295" indent="0">
              <a:buNone/>
              <a:defRPr sz="14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28651" y="1412862"/>
            <a:ext cx="7886700" cy="4870903"/>
          </a:xfrm>
        </p:spPr>
        <p:txBody>
          <a:bodyPr/>
          <a:lstStyle>
            <a:lvl1pPr>
              <a:lnSpc>
                <a:spcPct val="100000"/>
              </a:lnSpc>
              <a:defRPr lang="zh-CN" altLang="en-US" sz="2215" b="1" kern="1200" baseline="0" noProof="1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33095" indent="-210820">
              <a:lnSpc>
                <a:spcPct val="100000"/>
              </a:lnSpc>
              <a:defRPr lang="zh-CN" altLang="en-US" sz="1845" b="1" kern="1200" baseline="0" noProof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+mn-cs"/>
              </a:defRPr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659562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65722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653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23248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圆角矩形 4"/>
          <p:cNvSpPr/>
          <p:nvPr userDrawn="1"/>
        </p:nvSpPr>
        <p:spPr>
          <a:xfrm>
            <a:off x="395288" y="1052965"/>
            <a:ext cx="8353425" cy="5327650"/>
          </a:xfrm>
          <a:prstGeom prst="roundRect">
            <a:avLst>
              <a:gd name="adj" fmla="val 2624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2215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1390" y="563028"/>
            <a:ext cx="5761219" cy="1079086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6" y="1967493"/>
            <a:ext cx="8353425" cy="914400"/>
          </a:xfrm>
        </p:spPr>
        <p:txBody>
          <a:bodyPr/>
          <a:lstStyle>
            <a:lvl1pPr marL="0" indent="0" algn="ctr" rtl="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600" b="1" kern="1200" baseline="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en-US" altLang="zh-CN" dirty="0"/>
              <a:t>x-x </a:t>
            </a:r>
            <a:r>
              <a:rPr lang="zh-CN" altLang="en-US" dirty="0"/>
              <a:t>课程标题</a:t>
            </a:r>
          </a:p>
        </p:txBody>
      </p:sp>
    </p:spTree>
  </p:cSld>
  <p:clrMapOvr>
    <a:masterClrMapping/>
  </p:clrMapOvr>
  <p:transition/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1339" y="1340769"/>
            <a:ext cx="8241323" cy="4896543"/>
          </a:xfrm>
        </p:spPr>
        <p:txBody>
          <a:bodyPr/>
          <a:lstStyle>
            <a:lvl1pPr>
              <a:defRPr sz="2585"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>
              <a:lnSpc>
                <a:spcPct val="100000"/>
              </a:lnSpc>
              <a:defRPr sz="1846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2pPr>
            <a:lvl3pPr>
              <a:buFont typeface="Wingdings" pitchFamily="2" charset="2"/>
              <a:buChar char="Ø"/>
              <a:defRPr b="1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65495-C111-4C7C-9322-8F1EB441798D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48681"/>
            <a:ext cx="9144000" cy="557213"/>
          </a:xfrm>
        </p:spPr>
        <p:txBody>
          <a:bodyPr tIns="144000"/>
          <a:lstStyle>
            <a:lvl1pPr>
              <a:defRPr sz="2585" b="1"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58953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6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82C1A-C5B3-42D5-AF87-DBD5476B7B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233282"/>
      </p:ext>
    </p:extLst>
  </p:cSld>
  <p:clrMapOvr>
    <a:masterClrMapping/>
  </p:clrMapOvr>
  <p:transition/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1339" y="1412875"/>
            <a:ext cx="4050323" cy="460851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9" y="1412875"/>
            <a:ext cx="4050323" cy="460851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3FC63-DC1C-492E-BE4D-1055C8A017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385997"/>
      </p:ext>
    </p:extLst>
  </p:cSld>
  <p:clrMapOvr>
    <a:masterClrMapping/>
  </p:clrMapOvr>
  <p:transition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9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E4DC1-00FC-4933-8396-B0E01B5386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1409986"/>
      </p:ext>
    </p:extLst>
  </p:cSld>
  <p:clrMapOvr>
    <a:masterClrMapping/>
  </p:clrMapOvr>
  <p:transition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5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6664B-AA12-4858-9E22-C1219749D7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0" y="548681"/>
            <a:ext cx="9144000" cy="557213"/>
          </a:xfrm>
        </p:spPr>
        <p:txBody>
          <a:bodyPr tIns="144000"/>
          <a:lstStyle>
            <a:lvl1pPr>
              <a:defRPr sz="2585" b="1"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080280"/>
      </p:ext>
    </p:extLst>
  </p:cSld>
  <p:clrMapOvr>
    <a:masterClrMapping/>
  </p:clrMapOvr>
  <p:transition/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4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13D05-8C78-47A2-8570-EF6F17F897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2016433"/>
      </p:ext>
    </p:extLst>
  </p:cSld>
  <p:clrMapOvr>
    <a:masterClrMapping/>
  </p:clrMapOvr>
  <p:transition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24378-1C3B-44E6-BF5E-36164A66F8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6700621"/>
      </p:ext>
    </p:extLst>
  </p:cSld>
  <p:clrMapOvr>
    <a:masterClrMapping/>
  </p:clrMapOvr>
  <p:transition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5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7" name="Rectangle 105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45347-3C44-40D5-A17B-53A0D03169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2736471"/>
      </p:ext>
    </p:extLst>
  </p:cSld>
  <p:clrMapOvr>
    <a:masterClrMapping/>
  </p:clrMapOvr>
  <p:transition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63" descr="backgroud-blueframe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-8793" y="561975"/>
            <a:ext cx="9161585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047" descr="软件所所徽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105400" y="112713"/>
            <a:ext cx="126169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1056" descr="iscas-mzd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566390" y="96838"/>
            <a:ext cx="197680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3" name="Text Box 1045"/>
          <p:cNvSpPr txBox="1">
            <a:spLocks noChangeArrowheads="1"/>
          </p:cNvSpPr>
          <p:nvPr/>
        </p:nvSpPr>
        <p:spPr bwMode="auto">
          <a:xfrm>
            <a:off x="6299689" y="333375"/>
            <a:ext cx="2876108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23" b="0">
                <a:solidFill>
                  <a:srgbClr val="777777"/>
                </a:solidFill>
                <a:ea typeface="华文行楷" pitchFamily="2" charset="-122"/>
              </a:rPr>
              <a:t>Institute of Software,Chinese Academy of Sciences</a:t>
            </a:r>
          </a:p>
        </p:txBody>
      </p:sp>
      <p:sp>
        <p:nvSpPr>
          <p:cNvPr id="3105" name="Rectangle 105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3046" y="6242050"/>
            <a:ext cx="1758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92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6" name="Rectangle 105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83877" y="6242050"/>
            <a:ext cx="2672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92" b="0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 授课教师 武延军                助教 郑晨、田思洋</a:t>
            </a:r>
            <a:endParaRPr lang="en-US" altLang="zh-CN"/>
          </a:p>
        </p:txBody>
      </p:sp>
      <p:sp>
        <p:nvSpPr>
          <p:cNvPr id="3107" name="Rectangle 105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49107" y="6242050"/>
            <a:ext cx="1758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92" b="0">
                <a:solidFill>
                  <a:srgbClr val="0000CC"/>
                </a:solidFill>
                <a:ea typeface="+mn-ea"/>
              </a:defRPr>
            </a:lvl1pPr>
          </a:lstStyle>
          <a:p>
            <a:pPr>
              <a:defRPr/>
            </a:pPr>
            <a:fld id="{60FDD7D6-4A33-4BAD-82C5-1FFBFF1AD1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7" name="Rectangle 106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1339" y="1412875"/>
            <a:ext cx="8241323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109" name="Rectangle 1061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0" y="568326"/>
            <a:ext cx="9144000" cy="557213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288000" tIns="45720" rIns="2880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单击此处编辑母版标题样式文件</a:t>
            </a:r>
          </a:p>
        </p:txBody>
      </p:sp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E773EAF1-9203-CB44-8AE6-A076E75A5C7D}"/>
              </a:ext>
            </a:extLst>
          </p:cNvPr>
          <p:cNvCxnSpPr/>
          <p:nvPr userDrawn="1"/>
        </p:nvCxnSpPr>
        <p:spPr>
          <a:xfrm>
            <a:off x="0" y="548680"/>
            <a:ext cx="9144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1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70" r:id="rId14"/>
    <p:sldLayoutId id="2147483671" r:id="rId15"/>
    <p:sldLayoutId id="2147483672" r:id="rId16"/>
    <p:sldLayoutId id="2147483650" r:id="rId17"/>
  </p:sldLayoutIdLst>
  <p:transition/>
  <p:hf sldNum="0"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5pPr>
      <a:lvl6pPr marL="42204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6pPr>
      <a:lvl7pPr marL="8440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7pPr>
      <a:lvl8pPr marL="126612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8pPr>
      <a:lvl9pPr marL="168816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kumimoji="1" sz="2585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Narrow" pitchFamily="34" charset="0"/>
          <a:ea typeface="黑体" pitchFamily="2" charset="-122"/>
        </a:defRPr>
      </a:lvl9pPr>
    </p:titleStyle>
    <p:bodyStyle>
      <a:lvl1pPr marL="316531" indent="-316531" algn="l" rtl="0" eaLnBrk="1" fontAlgn="base" hangingPunct="1">
        <a:spcBef>
          <a:spcPct val="20000"/>
        </a:spcBef>
        <a:spcAft>
          <a:spcPct val="0"/>
        </a:spcAft>
        <a:buClr>
          <a:srgbClr val="FF5050"/>
        </a:buClr>
        <a:buSzPct val="120000"/>
        <a:buFont typeface="Wingdings" pitchFamily="2" charset="2"/>
        <a:buChar char="§"/>
        <a:defRPr kumimoji="1" sz="2400" b="1">
          <a:solidFill>
            <a:srgbClr val="000066"/>
          </a:solidFill>
          <a:latin typeface="+mn-lt"/>
          <a:ea typeface="+mn-ea"/>
          <a:cs typeface="+mn-cs"/>
        </a:defRPr>
      </a:lvl1pPr>
      <a:lvl2pPr marL="685817" indent="-263776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v"/>
        <a:defRPr kumimoji="1" sz="2215">
          <a:solidFill>
            <a:srgbClr val="FF3300"/>
          </a:solidFill>
          <a:latin typeface="+mn-lt"/>
          <a:ea typeface="+mn-ea"/>
        </a:defRPr>
      </a:lvl2pPr>
      <a:lvl3pPr marL="1055103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F"/>
        <a:defRPr kumimoji="1" sz="1846">
          <a:solidFill>
            <a:srgbClr val="0000FF"/>
          </a:solidFill>
          <a:latin typeface="+mn-lt"/>
          <a:ea typeface="+mn-ea"/>
        </a:defRPr>
      </a:lvl3pPr>
      <a:lvl4pPr marL="1477145" indent="-211021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rgbClr val="CC3300"/>
          </a:solidFill>
          <a:latin typeface="+mn-lt"/>
          <a:ea typeface="+mn-ea"/>
        </a:defRPr>
      </a:lvl4pPr>
      <a:lvl5pPr marL="1899186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5pPr>
      <a:lvl6pPr marL="2321227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6pPr>
      <a:lvl7pPr marL="2743269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7pPr>
      <a:lvl8pPr marL="3165310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8pPr>
      <a:lvl9pPr marL="3587351" indent="-211021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rgbClr val="1C1C1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6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5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7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CDD53B2-AA79-AF4C-912C-0DE94F2EA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67870"/>
            <a:ext cx="9144000" cy="19940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>
            <a:lvl1pPr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62" spc="277" dirty="0">
                <a:solidFill>
                  <a:srgbClr val="000066"/>
                </a:solidFill>
                <a:latin typeface="+mj-ea"/>
                <a:ea typeface="+mj-ea"/>
              </a:rPr>
              <a:t>《</a:t>
            </a:r>
            <a:r>
              <a:rPr lang="en-US" altLang="zh-CN" sz="4062" spc="277" dirty="0" err="1">
                <a:solidFill>
                  <a:srgbClr val="000066"/>
                </a:solidFill>
                <a:latin typeface="+mj-ea"/>
                <a:ea typeface="+mj-ea"/>
              </a:rPr>
              <a:t>openEuler</a:t>
            </a:r>
            <a:r>
              <a:rPr lang="zh-CN" altLang="en-US" sz="4062" spc="277" dirty="0">
                <a:solidFill>
                  <a:srgbClr val="000066"/>
                </a:solidFill>
                <a:latin typeface="+mj-ea"/>
                <a:ea typeface="+mj-ea"/>
              </a:rPr>
              <a:t>内核编程</a:t>
            </a:r>
            <a:r>
              <a:rPr lang="en-US" altLang="zh-CN" sz="4062" spc="277" dirty="0">
                <a:solidFill>
                  <a:srgbClr val="000066"/>
                </a:solidFill>
                <a:latin typeface="+mj-ea"/>
                <a:ea typeface="+mj-ea"/>
              </a:rPr>
              <a:t>》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92" spc="277" dirty="0">
                <a:solidFill>
                  <a:srgbClr val="000066"/>
                </a:solidFill>
                <a:latin typeface="+mj-ea"/>
                <a:ea typeface="+mj-ea"/>
              </a:rPr>
              <a:t>第一章 第</a:t>
            </a:r>
            <a:r>
              <a:rPr lang="en-US" altLang="zh-CN" sz="3692" spc="277" dirty="0">
                <a:solidFill>
                  <a:srgbClr val="000066"/>
                </a:solidFill>
                <a:latin typeface="+mj-ea"/>
                <a:ea typeface="+mj-ea"/>
              </a:rPr>
              <a:t>1</a:t>
            </a:r>
            <a:r>
              <a:rPr lang="zh-CN" altLang="en-US" sz="3692" spc="277" dirty="0">
                <a:solidFill>
                  <a:srgbClr val="000066"/>
                </a:solidFill>
                <a:latin typeface="+mj-ea"/>
                <a:ea typeface="+mj-ea"/>
              </a:rPr>
              <a:t>讲 操作系统简史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A3320FF-12C7-0A47-AAE3-88BCFF125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" y="4625440"/>
            <a:ext cx="9144000" cy="1196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5050"/>
              </a:buClr>
              <a:buSzPct val="120000"/>
              <a:buFont typeface="Wingdings" panose="05000000000000000000" pitchFamily="2" charset="2"/>
              <a:buChar char="§"/>
              <a:defRPr kumimoji="1" sz="2600" b="1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  <a:defRPr kumimoji="1" sz="240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/>
              <a:buChar char="F"/>
              <a:defRPr kumimoji="1" sz="200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rgbClr val="1C1C1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50000"/>
              <a:buNone/>
            </a:pPr>
            <a:r>
              <a:rPr kumimoji="0" lang="zh-CN" altLang="en-US" sz="2400" dirty="0">
                <a:solidFill>
                  <a:srgbClr val="CC0000"/>
                </a:solidFill>
                <a:latin typeface="+mj-ea"/>
                <a:ea typeface="+mj-ea"/>
              </a:rPr>
              <a:t>中国科学院软件研究所</a:t>
            </a:r>
            <a:endParaRPr kumimoji="0" lang="en-US" altLang="zh-CN" sz="2400" dirty="0">
              <a:solidFill>
                <a:srgbClr val="CC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50000"/>
              <a:buNone/>
            </a:pPr>
            <a:fld id="{2133CF6D-AB55-400B-B9B2-17E6264C77D7}" type="datetime2">
              <a:rPr kumimoji="0" lang="zh-CN" altLang="en-US" sz="2400" smtClean="0">
                <a:solidFill>
                  <a:srgbClr val="CC0000"/>
                </a:solidFill>
                <a:latin typeface="+mj-ea"/>
                <a:ea typeface="+mj-ea"/>
              </a:rPr>
              <a:pPr>
                <a:lnSpc>
                  <a:spcPct val="150000"/>
                </a:lnSpc>
                <a:spcBef>
                  <a:spcPts val="0"/>
                </a:spcBef>
                <a:buClr>
                  <a:schemeClr val="hlink"/>
                </a:buClr>
                <a:buSzPct val="50000"/>
                <a:buNone/>
              </a:pPr>
              <a:t>2021年4月22日</a:t>
            </a:fld>
            <a:endParaRPr kumimoji="0" lang="en-US" altLang="zh-CN" sz="2400" dirty="0">
              <a:solidFill>
                <a:srgbClr val="CC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12700"/>
            <a:ext cx="9144000" cy="557213"/>
          </a:xfrm>
        </p:spPr>
        <p:txBody>
          <a:bodyPr/>
          <a:lstStyle/>
          <a:p>
            <a:r>
              <a:rPr lang="zh-CN" altLang="en-US" dirty="0"/>
              <a:t>分时系统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1777256" y="1590687"/>
            <a:ext cx="3722260" cy="426093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499516" y="1590687"/>
            <a:ext cx="3057570" cy="426093"/>
          </a:xfrm>
          <a:prstGeom prst="rect">
            <a:avLst/>
          </a:prstGeom>
          <a:solidFill>
            <a:srgbClr val="3B9D3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8782" y="1543783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CPU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40166" y="111763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en-US" dirty="0">
                <a:solidFill>
                  <a:srgbClr val="C00000"/>
                </a:solidFill>
              </a:rPr>
              <a:t>程序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56130" y="11317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B9D3B"/>
                </a:solidFill>
              </a:rPr>
              <a:t>B</a:t>
            </a:r>
            <a:r>
              <a:rPr lang="zh-CN" altLang="en-US" dirty="0">
                <a:solidFill>
                  <a:srgbClr val="3B9D3B"/>
                </a:solidFill>
              </a:rPr>
              <a:t>程序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1386" y="2438947"/>
            <a:ext cx="7958305" cy="472997"/>
            <a:chOff x="571963" y="2763772"/>
            <a:chExt cx="8621497" cy="512413"/>
          </a:xfrm>
        </p:grpSpPr>
        <p:sp>
          <p:nvSpPr>
            <p:cNvPr id="33" name="矩形 32"/>
            <p:cNvSpPr/>
            <p:nvPr/>
          </p:nvSpPr>
          <p:spPr bwMode="auto">
            <a:xfrm>
              <a:off x="1848644" y="2814585"/>
              <a:ext cx="1224136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3072779" y="2814585"/>
              <a:ext cx="1224136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71963" y="2763772"/>
              <a:ext cx="72797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333333"/>
                  </a:solidFill>
                </a:rPr>
                <a:t>CPU</a:t>
              </a: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4296916" y="2814585"/>
              <a:ext cx="1224136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5521052" y="2814585"/>
              <a:ext cx="1224136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6745188" y="2814585"/>
              <a:ext cx="1224136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7969324" y="2814585"/>
              <a:ext cx="1224136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91386" y="3308637"/>
            <a:ext cx="7965701" cy="472997"/>
            <a:chOff x="571963" y="3705937"/>
            <a:chExt cx="8629509" cy="512413"/>
          </a:xfrm>
        </p:grpSpPr>
        <p:sp>
          <p:nvSpPr>
            <p:cNvPr id="46" name="矩形 45"/>
            <p:cNvSpPr/>
            <p:nvPr/>
          </p:nvSpPr>
          <p:spPr bwMode="auto">
            <a:xfrm>
              <a:off x="1848644" y="3756750"/>
              <a:ext cx="612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2461447" y="3756750"/>
              <a:ext cx="612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71963" y="3705937"/>
              <a:ext cx="72797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333333"/>
                  </a:solidFill>
                </a:rPr>
                <a:t>CPU</a:t>
              </a: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3074249" y="3756750"/>
              <a:ext cx="612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3687053" y="3756750"/>
              <a:ext cx="612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4299856" y="3756750"/>
              <a:ext cx="612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4912660" y="3756750"/>
              <a:ext cx="612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5525462" y="3756750"/>
              <a:ext cx="612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6138265" y="3756750"/>
              <a:ext cx="612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6751069" y="3756750"/>
              <a:ext cx="612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7363871" y="3756750"/>
              <a:ext cx="612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7976674" y="3756750"/>
              <a:ext cx="612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8589472" y="3756750"/>
              <a:ext cx="612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91386" y="4135469"/>
            <a:ext cx="7958305" cy="472997"/>
            <a:chOff x="571963" y="4601671"/>
            <a:chExt cx="8621497" cy="512413"/>
          </a:xfrm>
        </p:grpSpPr>
        <p:sp>
          <p:nvSpPr>
            <p:cNvPr id="63" name="矩形 62"/>
            <p:cNvSpPr/>
            <p:nvPr/>
          </p:nvSpPr>
          <p:spPr bwMode="auto">
            <a:xfrm>
              <a:off x="1848644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2153897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571963" y="4601671"/>
              <a:ext cx="72797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333333"/>
                  </a:solidFill>
                </a:rPr>
                <a:t>CPU</a:t>
              </a: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2459150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2764403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3069656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79" name="矩形 78"/>
            <p:cNvSpPr/>
            <p:nvPr/>
          </p:nvSpPr>
          <p:spPr bwMode="auto">
            <a:xfrm>
              <a:off x="3374909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3680162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3985415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4290668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4595921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4901174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5206427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6" name="矩形 85"/>
            <p:cNvSpPr/>
            <p:nvPr/>
          </p:nvSpPr>
          <p:spPr bwMode="auto">
            <a:xfrm>
              <a:off x="5511680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5816933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6122186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6427439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6732692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7037945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2" name="矩形 91"/>
            <p:cNvSpPr/>
            <p:nvPr/>
          </p:nvSpPr>
          <p:spPr bwMode="auto">
            <a:xfrm>
              <a:off x="7343198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3" name="矩形 92"/>
            <p:cNvSpPr/>
            <p:nvPr/>
          </p:nvSpPr>
          <p:spPr bwMode="auto">
            <a:xfrm>
              <a:off x="7648451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4" name="矩形 93"/>
            <p:cNvSpPr/>
            <p:nvPr/>
          </p:nvSpPr>
          <p:spPr bwMode="auto">
            <a:xfrm>
              <a:off x="7953704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5" name="矩形 94"/>
            <p:cNvSpPr/>
            <p:nvPr/>
          </p:nvSpPr>
          <p:spPr bwMode="auto">
            <a:xfrm>
              <a:off x="8258957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6" name="矩形 95"/>
            <p:cNvSpPr/>
            <p:nvPr/>
          </p:nvSpPr>
          <p:spPr bwMode="auto">
            <a:xfrm>
              <a:off x="8564210" y="4652484"/>
              <a:ext cx="324000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8869460" y="4652484"/>
              <a:ext cx="324000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8782" y="4941168"/>
            <a:ext cx="7946435" cy="468657"/>
            <a:chOff x="579975" y="5474510"/>
            <a:chExt cx="8608638" cy="507712"/>
          </a:xfrm>
        </p:grpSpPr>
        <p:sp>
          <p:nvSpPr>
            <p:cNvPr id="98" name="矩形 97"/>
            <p:cNvSpPr/>
            <p:nvPr/>
          </p:nvSpPr>
          <p:spPr bwMode="auto">
            <a:xfrm>
              <a:off x="1848644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99" name="矩形 98"/>
            <p:cNvSpPr/>
            <p:nvPr/>
          </p:nvSpPr>
          <p:spPr bwMode="auto">
            <a:xfrm>
              <a:off x="1989741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579975" y="5474510"/>
              <a:ext cx="7279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333333"/>
                  </a:solidFill>
                </a:rPr>
                <a:t>CPU</a:t>
              </a: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2130838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2271935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3" name="矩形 102"/>
            <p:cNvSpPr/>
            <p:nvPr/>
          </p:nvSpPr>
          <p:spPr bwMode="auto">
            <a:xfrm>
              <a:off x="2413032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4" name="矩形 103"/>
            <p:cNvSpPr/>
            <p:nvPr/>
          </p:nvSpPr>
          <p:spPr bwMode="auto">
            <a:xfrm>
              <a:off x="2554129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5" name="矩形 104"/>
            <p:cNvSpPr/>
            <p:nvPr/>
          </p:nvSpPr>
          <p:spPr bwMode="auto">
            <a:xfrm>
              <a:off x="2695226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6" name="矩形 105"/>
            <p:cNvSpPr/>
            <p:nvPr/>
          </p:nvSpPr>
          <p:spPr bwMode="auto">
            <a:xfrm>
              <a:off x="2836323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2977420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3118518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3259614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3400711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3541808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2" name="矩形 111"/>
            <p:cNvSpPr/>
            <p:nvPr/>
          </p:nvSpPr>
          <p:spPr bwMode="auto">
            <a:xfrm>
              <a:off x="3682905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3824002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3965099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4106196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4247293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4388390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4529487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4670584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0" name="矩形 119"/>
            <p:cNvSpPr/>
            <p:nvPr/>
          </p:nvSpPr>
          <p:spPr bwMode="auto">
            <a:xfrm>
              <a:off x="4811681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1" name="矩形 120"/>
            <p:cNvSpPr/>
            <p:nvPr/>
          </p:nvSpPr>
          <p:spPr bwMode="auto">
            <a:xfrm>
              <a:off x="4952777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2" name="矩形 121"/>
            <p:cNvSpPr/>
            <p:nvPr/>
          </p:nvSpPr>
          <p:spPr bwMode="auto">
            <a:xfrm>
              <a:off x="5093875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5234972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4" name="矩形 123"/>
            <p:cNvSpPr/>
            <p:nvPr/>
          </p:nvSpPr>
          <p:spPr bwMode="auto">
            <a:xfrm>
              <a:off x="5376069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5" name="矩形 124"/>
            <p:cNvSpPr/>
            <p:nvPr/>
          </p:nvSpPr>
          <p:spPr bwMode="auto">
            <a:xfrm>
              <a:off x="5517166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5658263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7" name="矩形 126"/>
            <p:cNvSpPr/>
            <p:nvPr/>
          </p:nvSpPr>
          <p:spPr bwMode="auto">
            <a:xfrm>
              <a:off x="5799360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8" name="矩形 127"/>
            <p:cNvSpPr/>
            <p:nvPr/>
          </p:nvSpPr>
          <p:spPr bwMode="auto">
            <a:xfrm>
              <a:off x="5940457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9" name="矩形 128"/>
            <p:cNvSpPr/>
            <p:nvPr/>
          </p:nvSpPr>
          <p:spPr bwMode="auto">
            <a:xfrm>
              <a:off x="6081554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0" name="矩形 129"/>
            <p:cNvSpPr/>
            <p:nvPr/>
          </p:nvSpPr>
          <p:spPr bwMode="auto">
            <a:xfrm>
              <a:off x="6222651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1" name="矩形 130"/>
            <p:cNvSpPr/>
            <p:nvPr/>
          </p:nvSpPr>
          <p:spPr bwMode="auto">
            <a:xfrm>
              <a:off x="6363748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2" name="矩形 131"/>
            <p:cNvSpPr/>
            <p:nvPr/>
          </p:nvSpPr>
          <p:spPr bwMode="auto">
            <a:xfrm>
              <a:off x="6504845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3" name="矩形 132"/>
            <p:cNvSpPr/>
            <p:nvPr/>
          </p:nvSpPr>
          <p:spPr bwMode="auto">
            <a:xfrm>
              <a:off x="6645942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6787038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6928136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6" name="矩形 135"/>
            <p:cNvSpPr/>
            <p:nvPr/>
          </p:nvSpPr>
          <p:spPr bwMode="auto">
            <a:xfrm>
              <a:off x="7069233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7" name="矩形 136"/>
            <p:cNvSpPr/>
            <p:nvPr/>
          </p:nvSpPr>
          <p:spPr bwMode="auto">
            <a:xfrm>
              <a:off x="7210330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8" name="矩形 137"/>
            <p:cNvSpPr/>
            <p:nvPr/>
          </p:nvSpPr>
          <p:spPr bwMode="auto">
            <a:xfrm>
              <a:off x="7351427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9" name="矩形 138"/>
            <p:cNvSpPr/>
            <p:nvPr/>
          </p:nvSpPr>
          <p:spPr bwMode="auto">
            <a:xfrm>
              <a:off x="7492524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0" name="矩形 139"/>
            <p:cNvSpPr/>
            <p:nvPr/>
          </p:nvSpPr>
          <p:spPr bwMode="auto">
            <a:xfrm>
              <a:off x="7633621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1" name="矩形 140"/>
            <p:cNvSpPr/>
            <p:nvPr/>
          </p:nvSpPr>
          <p:spPr bwMode="auto">
            <a:xfrm>
              <a:off x="7774718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2" name="矩形 141"/>
            <p:cNvSpPr/>
            <p:nvPr/>
          </p:nvSpPr>
          <p:spPr bwMode="auto">
            <a:xfrm>
              <a:off x="7915815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8056912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4" name="矩形 143"/>
            <p:cNvSpPr/>
            <p:nvPr/>
          </p:nvSpPr>
          <p:spPr bwMode="auto">
            <a:xfrm>
              <a:off x="8198009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5" name="矩形 144"/>
            <p:cNvSpPr/>
            <p:nvPr/>
          </p:nvSpPr>
          <p:spPr bwMode="auto">
            <a:xfrm>
              <a:off x="8339106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6" name="矩形 145"/>
            <p:cNvSpPr/>
            <p:nvPr/>
          </p:nvSpPr>
          <p:spPr bwMode="auto">
            <a:xfrm>
              <a:off x="8480203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7" name="矩形 146"/>
            <p:cNvSpPr/>
            <p:nvPr/>
          </p:nvSpPr>
          <p:spPr bwMode="auto">
            <a:xfrm>
              <a:off x="8621299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8" name="矩形 147"/>
            <p:cNvSpPr/>
            <p:nvPr/>
          </p:nvSpPr>
          <p:spPr bwMode="auto">
            <a:xfrm>
              <a:off x="8762397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9" name="矩形 148"/>
            <p:cNvSpPr/>
            <p:nvPr/>
          </p:nvSpPr>
          <p:spPr bwMode="auto">
            <a:xfrm>
              <a:off x="8903494" y="5520621"/>
              <a:ext cx="144000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50" name="矩形 149"/>
            <p:cNvSpPr/>
            <p:nvPr/>
          </p:nvSpPr>
          <p:spPr bwMode="auto">
            <a:xfrm>
              <a:off x="9044613" y="5520621"/>
              <a:ext cx="144000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14288"/>
            <a:ext cx="9144000" cy="557213"/>
          </a:xfrm>
        </p:spPr>
        <p:txBody>
          <a:bodyPr/>
          <a:lstStyle/>
          <a:p>
            <a:r>
              <a:rPr lang="zh-CN" altLang="en-US" dirty="0"/>
              <a:t>实时系统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60903" y="2427207"/>
            <a:ext cx="7958305" cy="472997"/>
            <a:chOff x="571963" y="2763772"/>
            <a:chExt cx="8621497" cy="512413"/>
          </a:xfrm>
        </p:grpSpPr>
        <p:sp>
          <p:nvSpPr>
            <p:cNvPr id="33" name="矩形 32"/>
            <p:cNvSpPr/>
            <p:nvPr/>
          </p:nvSpPr>
          <p:spPr bwMode="auto">
            <a:xfrm>
              <a:off x="1848644" y="2814585"/>
              <a:ext cx="1224136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3072779" y="2814585"/>
              <a:ext cx="1224136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71963" y="2763772"/>
              <a:ext cx="72797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333333"/>
                  </a:solidFill>
                </a:rPr>
                <a:t>CPU</a:t>
              </a: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4296916" y="2814585"/>
              <a:ext cx="1224136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5521052" y="2814585"/>
              <a:ext cx="1224136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6745188" y="2814585"/>
              <a:ext cx="1224136" cy="4616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7969324" y="2814585"/>
              <a:ext cx="1224136" cy="461600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151" name="矩形 150"/>
          <p:cNvSpPr/>
          <p:nvPr/>
        </p:nvSpPr>
        <p:spPr bwMode="auto">
          <a:xfrm>
            <a:off x="3375559" y="3573016"/>
            <a:ext cx="2392881" cy="426093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987" y="3571481"/>
            <a:ext cx="303674" cy="30367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64585" y="35182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E98204"/>
                </a:solidFill>
              </a:rPr>
              <a:t>紧急任务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366228" y="2474112"/>
            <a:ext cx="2392881" cy="1098904"/>
            <a:chOff x="3502732" y="2814585"/>
            <a:chExt cx="2592288" cy="1190479"/>
          </a:xfrm>
        </p:grpSpPr>
        <p:cxnSp>
          <p:nvCxnSpPr>
            <p:cNvPr id="152" name="直接连接符 151"/>
            <p:cNvCxnSpPr/>
            <p:nvPr/>
          </p:nvCxnSpPr>
          <p:spPr bwMode="auto">
            <a:xfrm flipV="1">
              <a:off x="3512840" y="3174625"/>
              <a:ext cx="0" cy="830439"/>
            </a:xfrm>
            <a:prstGeom prst="line">
              <a:avLst/>
            </a:prstGeom>
            <a:solidFill>
              <a:srgbClr val="CCFF66"/>
            </a:solidFill>
            <a:ln w="9525" cap="flat" cmpd="sng" algn="ctr">
              <a:solidFill>
                <a:srgbClr val="454545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3" name="矩形 152"/>
            <p:cNvSpPr/>
            <p:nvPr/>
          </p:nvSpPr>
          <p:spPr bwMode="auto">
            <a:xfrm>
              <a:off x="3502732" y="2814585"/>
              <a:ext cx="2592288" cy="4616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cxnSp>
          <p:nvCxnSpPr>
            <p:cNvPr id="154" name="直接连接符 153"/>
            <p:cNvCxnSpPr/>
            <p:nvPr/>
          </p:nvCxnSpPr>
          <p:spPr bwMode="auto">
            <a:xfrm flipV="1">
              <a:off x="6095020" y="3172963"/>
              <a:ext cx="0" cy="830439"/>
            </a:xfrm>
            <a:prstGeom prst="line">
              <a:avLst/>
            </a:prstGeom>
            <a:solidFill>
              <a:srgbClr val="CCFF66"/>
            </a:solidFill>
            <a:ln w="9525" cap="flat" cmpd="sng" algn="ctr">
              <a:solidFill>
                <a:srgbClr val="454545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查看源图像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70300"/>
            <a:ext cx="2635250" cy="19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6350"/>
            <a:ext cx="9144000" cy="557213"/>
          </a:xfrm>
        </p:spPr>
        <p:txBody>
          <a:bodyPr/>
          <a:lstStyle/>
          <a:p>
            <a:r>
              <a:rPr lang="zh-CN" dirty="0"/>
              <a:t>第一个跨设备的操作系统：</a:t>
            </a:r>
            <a:r>
              <a:rPr lang="en-US" altLang="zh-CN" dirty="0"/>
              <a:t>OS/360</a:t>
            </a:r>
            <a:endParaRPr lang="zh-CN" altLang="en-US" dirty="0"/>
          </a:p>
        </p:txBody>
      </p:sp>
      <p:pic>
        <p:nvPicPr>
          <p:cNvPr id="2050" name="Picture 2" descr="https://upload.semidata.info/new.eefocus.com/article/image/2019/01/31/5c52502b9516e-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10" y="5060950"/>
            <a:ext cx="3905885" cy="16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1250950" y="3394075"/>
            <a:ext cx="395097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0116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从</a:t>
            </a:r>
            <a:r>
              <a:rPr lang="en-US" altLang="zh-CN" sz="1200" b="1" dirty="0">
                <a:solidFill>
                  <a:srgbClr val="0116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1964</a:t>
            </a:r>
            <a:r>
              <a:rPr lang="zh-CN" altLang="en-US" sz="1200" b="1" dirty="0">
                <a:solidFill>
                  <a:srgbClr val="0116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到</a:t>
            </a:r>
            <a:r>
              <a:rPr lang="en-US" altLang="zh-CN" sz="1200" b="1" dirty="0">
                <a:solidFill>
                  <a:srgbClr val="0116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2018</a:t>
            </a:r>
            <a:r>
              <a:rPr lang="zh-CN" altLang="en-US" sz="1200" b="1" dirty="0">
                <a:solidFill>
                  <a:srgbClr val="0116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年：</a:t>
            </a:r>
            <a:r>
              <a:rPr lang="en-US" altLang="zh-CN" sz="1200" b="1" dirty="0">
                <a:solidFill>
                  <a:srgbClr val="0116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IBM System/360</a:t>
            </a:r>
            <a:r>
              <a:rPr lang="zh-CN" altLang="en-US" sz="1200" b="1" dirty="0">
                <a:solidFill>
                  <a:srgbClr val="0116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的四个型号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063" y="609339"/>
            <a:ext cx="1416870" cy="16387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3" y="564250"/>
            <a:ext cx="1316096" cy="168789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-116205" y="2211070"/>
            <a:ext cx="16021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FF"/>
                </a:solidFill>
              </a:rPr>
              <a:t>Wilkes</a:t>
            </a:r>
          </a:p>
          <a:p>
            <a:pPr algn="ctr"/>
            <a:r>
              <a:rPr lang="zh-CN" altLang="en-US" sz="1400" b="1" dirty="0"/>
              <a:t>指令和微程序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318375" y="235458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FF"/>
                </a:solidFill>
                <a:sym typeface="+mn-ea"/>
              </a:rPr>
              <a:t>Brooks</a:t>
            </a:r>
            <a:endParaRPr lang="en-US" altLang="zh-CN" sz="1400" b="1" dirty="0">
              <a:solidFill>
                <a:srgbClr val="0000FF"/>
              </a:solidFill>
            </a:endParaRPr>
          </a:p>
          <a:p>
            <a:pPr algn="ctr"/>
            <a:r>
              <a:rPr lang="en-US" altLang="zh-CN" sz="1400" b="1" dirty="0"/>
              <a:t>IBM/360 </a:t>
            </a:r>
            <a:r>
              <a:rPr lang="zh-CN" altLang="en-US" sz="1400" b="1" dirty="0"/>
              <a:t>操作系统</a:t>
            </a:r>
            <a:endParaRPr lang="en-US" altLang="zh-CN" sz="1600" b="1" dirty="0">
              <a:solidFill>
                <a:srgbClr val="0000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44996" y="2154083"/>
            <a:ext cx="2976868" cy="7372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让便宜的 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位数据路径计算机与高速的 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位数据路径计算机都能共用一个 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（指令集架构）</a:t>
            </a:r>
          </a:p>
        </p:txBody>
      </p:sp>
      <p:cxnSp>
        <p:nvCxnSpPr>
          <p:cNvPr id="6" name="直接箭头连接符 5"/>
          <p:cNvCxnSpPr>
            <a:stCxn id="17" idx="1"/>
            <a:endCxn id="2" idx="0"/>
          </p:cNvCxnSpPr>
          <p:nvPr/>
        </p:nvCxnSpPr>
        <p:spPr>
          <a:xfrm flipH="1">
            <a:off x="3461385" y="1429385"/>
            <a:ext cx="3916045" cy="724535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354455" y="1414780"/>
            <a:ext cx="1871980" cy="73914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箭头: 下 28"/>
          <p:cNvSpPr/>
          <p:nvPr/>
        </p:nvSpPr>
        <p:spPr>
          <a:xfrm>
            <a:off x="3226435" y="2891155"/>
            <a:ext cx="345440" cy="5213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0" name="箭头: 右 39"/>
          <p:cNvSpPr/>
          <p:nvPr/>
        </p:nvSpPr>
        <p:spPr>
          <a:xfrm>
            <a:off x="5912202" y="4455896"/>
            <a:ext cx="812259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3895090"/>
            <a:ext cx="1029970" cy="1395095"/>
          </a:xfrm>
          <a:prstGeom prst="rect">
            <a:avLst/>
          </a:prstGeom>
        </p:spPr>
      </p:pic>
      <p:sp>
        <p:nvSpPr>
          <p:cNvPr id="2056" name="矩形 2055"/>
          <p:cNvSpPr/>
          <p:nvPr/>
        </p:nvSpPr>
        <p:spPr>
          <a:xfrm>
            <a:off x="5912312" y="5290441"/>
            <a:ext cx="273418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年内平均每年为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创造了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亿美元的收入</a:t>
            </a:r>
          </a:p>
        </p:txBody>
      </p:sp>
      <p:sp>
        <p:nvSpPr>
          <p:cNvPr id="2057" name="矩形 2056"/>
          <p:cNvSpPr/>
          <p:nvPr/>
        </p:nvSpPr>
        <p:spPr>
          <a:xfrm>
            <a:off x="4958080" y="1880235"/>
            <a:ext cx="24911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ISA to rule them all</a:t>
            </a:r>
          </a:p>
        </p:txBody>
      </p:sp>
      <p:sp>
        <p:nvSpPr>
          <p:cNvPr id="36" name="文本框 13"/>
          <p:cNvSpPr txBox="1"/>
          <p:nvPr/>
        </p:nvSpPr>
        <p:spPr>
          <a:xfrm>
            <a:off x="1385570" y="763270"/>
            <a:ext cx="2510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/>
              <a:t>明确把指令集（</a:t>
            </a:r>
            <a:r>
              <a:rPr lang="en-US" altLang="zh-CN" sz="1800" b="1" dirty="0"/>
              <a:t>ISA</a:t>
            </a:r>
            <a:r>
              <a:rPr lang="zh-CN" altLang="en-US" sz="1800" b="1" dirty="0"/>
              <a:t>）</a:t>
            </a:r>
            <a:r>
              <a:rPr lang="zh-CN" altLang="en-US" dirty="0"/>
              <a:t>作为</a:t>
            </a:r>
            <a:r>
              <a:rPr lang="zh-CN" altLang="en-US" sz="1800" b="1" dirty="0"/>
              <a:t>软硬件的分界线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28030" y="3394075"/>
            <a:ext cx="32124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让单一操作系统适用于整个系列的产品是System/360 成功的关键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查看源图像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" t="25120" r="10127" b="15196"/>
          <a:stretch>
            <a:fillRect/>
          </a:stretch>
        </p:blipFill>
        <p:spPr bwMode="auto">
          <a:xfrm>
            <a:off x="0" y="1700213"/>
            <a:ext cx="758825" cy="34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3175"/>
            <a:ext cx="9144000" cy="557213"/>
          </a:xfrm>
        </p:spPr>
        <p:txBody>
          <a:bodyPr/>
          <a:lstStyle/>
          <a:p>
            <a:r>
              <a:rPr lang="zh-CN" altLang="en-US" dirty="0"/>
              <a:t>过于超前的产品</a:t>
            </a:r>
          </a:p>
        </p:txBody>
      </p:sp>
      <p:pic>
        <p:nvPicPr>
          <p:cNvPr id="2052" name="Picture 4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5" y="2166387"/>
            <a:ext cx="1961396" cy="221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87132" y="4581343"/>
            <a:ext cx="1749197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" dirty="0">
                <a:solidFill>
                  <a:srgbClr val="454545"/>
                </a:solidFill>
              </a:rPr>
              <a:t>Multics</a:t>
            </a:r>
            <a:r>
              <a:rPr lang="zh-CN" altLang="en-US" sz="1660" dirty="0">
                <a:solidFill>
                  <a:srgbClr val="454545"/>
                </a:solidFill>
              </a:rPr>
              <a:t>（</a:t>
            </a:r>
            <a:r>
              <a:rPr lang="en-US" altLang="zh-CN" sz="1660" dirty="0">
                <a:solidFill>
                  <a:srgbClr val="454545"/>
                </a:solidFill>
              </a:rPr>
              <a:t>1965</a:t>
            </a:r>
            <a:r>
              <a:rPr lang="zh-CN" altLang="en-US" sz="1660" dirty="0">
                <a:solidFill>
                  <a:srgbClr val="454545"/>
                </a:solidFill>
              </a:rPr>
              <a:t>）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621048" y="1686642"/>
            <a:ext cx="3149982" cy="3242810"/>
            <a:chOff x="2723006" y="1908836"/>
            <a:chExt cx="3412480" cy="351304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006" y="2412892"/>
              <a:ext cx="3412480" cy="241396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227063" y="5044762"/>
              <a:ext cx="2573968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" dirty="0">
                  <a:solidFill>
                    <a:srgbClr val="454545"/>
                  </a:solidFill>
                </a:rPr>
                <a:t>Windows</a:t>
              </a:r>
              <a:r>
                <a:rPr lang="zh-CN" altLang="en-US" sz="1660" dirty="0">
                  <a:solidFill>
                    <a:srgbClr val="454545"/>
                  </a:solidFill>
                </a:rPr>
                <a:t>平板（</a:t>
              </a:r>
              <a:r>
                <a:rPr lang="en-US" altLang="zh-CN" sz="1660" dirty="0">
                  <a:solidFill>
                    <a:srgbClr val="454545"/>
                  </a:solidFill>
                </a:rPr>
                <a:t>1991</a:t>
              </a:r>
              <a:r>
                <a:rPr lang="zh-CN" altLang="en-US" sz="1660" dirty="0">
                  <a:solidFill>
                    <a:srgbClr val="454545"/>
                  </a:solidFill>
                </a:rPr>
                <a:t>）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006" y="1908836"/>
              <a:ext cx="406276" cy="372184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6075351" y="1702100"/>
            <a:ext cx="2993183" cy="3227352"/>
            <a:chOff x="6465167" y="1925582"/>
            <a:chExt cx="3242615" cy="3496298"/>
          </a:xfrm>
        </p:grpSpPr>
        <p:pic>
          <p:nvPicPr>
            <p:cNvPr id="2056" name="Picture 8" descr="查看源图像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842"/>
            <a:stretch>
              <a:fillRect/>
            </a:stretch>
          </p:blipFill>
          <p:spPr bwMode="auto">
            <a:xfrm>
              <a:off x="6465168" y="2420888"/>
              <a:ext cx="3242614" cy="240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/>
            <p:cNvSpPr txBox="1"/>
            <p:nvPr/>
          </p:nvSpPr>
          <p:spPr>
            <a:xfrm>
              <a:off x="6907335" y="5044762"/>
              <a:ext cx="2573969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" dirty="0">
                  <a:solidFill>
                    <a:srgbClr val="454545"/>
                  </a:solidFill>
                </a:rPr>
                <a:t>Google Glass</a:t>
              </a:r>
              <a:r>
                <a:rPr lang="zh-CN" altLang="en-US" sz="1660" dirty="0">
                  <a:solidFill>
                    <a:srgbClr val="454545"/>
                  </a:solidFill>
                </a:rPr>
                <a:t>（</a:t>
              </a:r>
              <a:r>
                <a:rPr lang="en-US" altLang="zh-CN" sz="1660" dirty="0">
                  <a:solidFill>
                    <a:srgbClr val="454545"/>
                  </a:solidFill>
                </a:rPr>
                <a:t>2012</a:t>
              </a:r>
              <a:r>
                <a:rPr lang="zh-CN" altLang="en-US" sz="1660" dirty="0">
                  <a:solidFill>
                    <a:srgbClr val="454545"/>
                  </a:solidFill>
                </a:rPr>
                <a:t>）</a:t>
              </a:r>
            </a:p>
          </p:txBody>
        </p:sp>
        <p:pic>
          <p:nvPicPr>
            <p:cNvPr id="2058" name="Picture 10" descr="查看源图像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167" y="1925582"/>
              <a:ext cx="406276" cy="406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6350"/>
            <a:ext cx="9144000" cy="557213"/>
          </a:xfrm>
        </p:spPr>
        <p:txBody>
          <a:bodyPr/>
          <a:lstStyle/>
          <a:p>
            <a:r>
              <a:rPr lang="en-US" altLang="zh-CN" dirty="0"/>
              <a:t>UNIX</a:t>
            </a:r>
            <a:r>
              <a:rPr lang="zh-CN" altLang="en-US" dirty="0"/>
              <a:t>诞生</a:t>
            </a:r>
          </a:p>
        </p:txBody>
      </p:sp>
      <p:pic>
        <p:nvPicPr>
          <p:cNvPr id="3076" name="Picture 4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32974"/>
            <a:ext cx="2721702" cy="179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1840865"/>
            <a:ext cx="3086100" cy="1851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3" name="Text Box 5"/>
          <p:cNvSpPr/>
          <p:nvPr/>
        </p:nvSpPr>
        <p:spPr>
          <a:xfrm>
            <a:off x="684530" y="3741420"/>
            <a:ext cx="31832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lvl="0" indent="-3429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5050"/>
              </a:buClr>
              <a:buSzPct val="120000"/>
              <a:buFont typeface="Wingdings" panose="05000000000000000000" pitchFamily="2" charset="2"/>
              <a:buChar char="§"/>
              <a:defRPr sz="2600" u="none" kern="1200" baseline="0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v"/>
              <a:defRPr sz="2400" b="1" i="0" u="none" kern="1200" baseline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F"/>
              <a:defRPr sz="2000" b="1" i="0" u="none" kern="1200" baseline="0">
                <a:solidFill>
                  <a:srgbClr val="A5002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•"/>
              <a:defRPr sz="2000" b="1" i="0" u="none" kern="1200" baseline="0">
                <a:solidFill>
                  <a:srgbClr val="292929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Font typeface="Wingdings" panose="05000000000000000000" pitchFamily="2" charset="2"/>
              <a:buChar char="–"/>
              <a:defRPr sz="2000" b="1" i="0" u="none" kern="1200" baseline="0">
                <a:solidFill>
                  <a:srgbClr val="FF33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  <a:sym typeface="Arial" panose="020B0604020202020204" pitchFamily="34" charset="0"/>
              </a:rPr>
              <a:t>Ken Thompson &amp; Dennis Ritchie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查看源图像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88" y="1259468"/>
            <a:ext cx="2525713" cy="378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 err="1"/>
              <a:t>Minix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88902" y="5229200"/>
            <a:ext cx="2912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</a:rPr>
              <a:t>Andrew Stuart Tanenbaum</a:t>
            </a:r>
          </a:p>
        </p:txBody>
      </p:sp>
      <p:pic>
        <p:nvPicPr>
          <p:cNvPr id="4102" name="Picture 6" descr="查看源图像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9" r="22429"/>
          <a:stretch>
            <a:fillRect/>
          </a:stretch>
        </p:blipFill>
        <p:spPr bwMode="auto">
          <a:xfrm>
            <a:off x="5590540" y="885825"/>
            <a:ext cx="20288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6243631" y="2914512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454545"/>
                </a:solidFill>
              </a:rPr>
              <a:t>Minix</a:t>
            </a:r>
            <a:endParaRPr lang="zh-CN" altLang="en-US" dirty="0">
              <a:solidFill>
                <a:srgbClr val="454545"/>
              </a:solidFill>
            </a:endParaRPr>
          </a:p>
        </p:txBody>
      </p:sp>
      <p:pic>
        <p:nvPicPr>
          <p:cNvPr id="5122" name="Picture 2" descr="查看源图像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40" y="3582035"/>
            <a:ext cx="1901825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55740" y="607063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454545"/>
                </a:solidFill>
              </a:rPr>
              <a:t>《</a:t>
            </a:r>
            <a:r>
              <a:rPr lang="zh-CN" altLang="en-US" dirty="0">
                <a:solidFill>
                  <a:srgbClr val="454545"/>
                </a:solidFill>
              </a:rPr>
              <a:t>操作系统：设计与实现</a:t>
            </a:r>
            <a:r>
              <a:rPr lang="en-US" altLang="zh-CN" dirty="0">
                <a:solidFill>
                  <a:srgbClr val="454545"/>
                </a:solidFill>
              </a:rPr>
              <a:t>》</a:t>
            </a:r>
            <a:endParaRPr lang="zh-CN" altLang="en-US" dirty="0">
              <a:solidFill>
                <a:srgbClr val="45454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altLang="zh-CN" dirty="0"/>
              <a:t>Apple &amp; Microsoft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" y="2258695"/>
            <a:ext cx="930910" cy="1118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829" y="2363814"/>
            <a:ext cx="1247784" cy="24193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05" y="3848735"/>
            <a:ext cx="1000760" cy="10826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6210" y="3322320"/>
            <a:ext cx="116840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Chuck Thacker</a:t>
            </a:r>
          </a:p>
        </p:txBody>
      </p:sp>
      <p:sp>
        <p:nvSpPr>
          <p:cNvPr id="8" name="矩形 7"/>
          <p:cNvSpPr/>
          <p:nvPr/>
        </p:nvSpPr>
        <p:spPr>
          <a:xfrm>
            <a:off x="66498" y="4986824"/>
            <a:ext cx="118872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Butler Lampson</a:t>
            </a:r>
          </a:p>
        </p:txBody>
      </p:sp>
      <p:sp>
        <p:nvSpPr>
          <p:cNvPr id="9" name="箭头: 右 8"/>
          <p:cNvSpPr/>
          <p:nvPr/>
        </p:nvSpPr>
        <p:spPr>
          <a:xfrm>
            <a:off x="1361930" y="3536202"/>
            <a:ext cx="671209" cy="312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/>
          <p:cNvSpPr/>
          <p:nvPr/>
        </p:nvSpPr>
        <p:spPr>
          <a:xfrm>
            <a:off x="3274379" y="2496740"/>
            <a:ext cx="176098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第一款个人计算机（</a:t>
            </a:r>
            <a:r>
              <a:rPr lang="en-US" altLang="zh-CN" sz="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），配备首个显示器和首个以太网局域网</a:t>
            </a:r>
          </a:p>
        </p:txBody>
      </p:sp>
      <p:sp>
        <p:nvSpPr>
          <p:cNvPr id="21" name="文本框 8"/>
          <p:cNvSpPr txBox="1"/>
          <p:nvPr/>
        </p:nvSpPr>
        <p:spPr>
          <a:xfrm>
            <a:off x="2004695" y="4858385"/>
            <a:ext cx="19297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/>
              <a:t>1973</a:t>
            </a:r>
            <a:r>
              <a:rPr lang="zh-CN" altLang="en-US" sz="1200" b="1" dirty="0"/>
              <a:t>，施乐</a:t>
            </a:r>
            <a:r>
              <a:rPr lang="en-US" altLang="zh-CN" sz="1200" b="1" dirty="0"/>
              <a:t>Alto</a:t>
            </a:r>
            <a:r>
              <a:rPr lang="zh-CN" altLang="en-US" sz="1200" b="1" dirty="0"/>
              <a:t>计算机</a:t>
            </a:r>
          </a:p>
        </p:txBody>
      </p:sp>
      <p:sp>
        <p:nvSpPr>
          <p:cNvPr id="29" name="箭头: 右 28"/>
          <p:cNvSpPr/>
          <p:nvPr/>
        </p:nvSpPr>
        <p:spPr>
          <a:xfrm rot="19621083">
            <a:off x="4178325" y="3213544"/>
            <a:ext cx="896936" cy="26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7" name="箭头: 右 36"/>
          <p:cNvSpPr/>
          <p:nvPr/>
        </p:nvSpPr>
        <p:spPr>
          <a:xfrm rot="1773730">
            <a:off x="4185395" y="3929572"/>
            <a:ext cx="896936" cy="26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4106" name="Picture 10" descr="https://ss2.bdstatic.com/70cFvnSh_Q1YnxGkpoWK1HF6hhy/it/u=99604911,3714889763&amp;fm=26&amp;gp=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484" y="2248270"/>
            <a:ext cx="1699933" cy="119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ss0.bdstatic.com/70cFuHSh_Q1YnxGkpoWK1HF6hhy/it/u=111087223,80367447&amp;fm=26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205" y="3725177"/>
            <a:ext cx="1760982" cy="11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2183" y="4238345"/>
            <a:ext cx="1613933" cy="37101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2325" y="2364327"/>
            <a:ext cx="1673016" cy="553923"/>
          </a:xfrm>
          <a:prstGeom prst="rect">
            <a:avLst/>
          </a:prstGeom>
        </p:spPr>
      </p:pic>
      <p:sp>
        <p:nvSpPr>
          <p:cNvPr id="10" name="文本框 8"/>
          <p:cNvSpPr txBox="1"/>
          <p:nvPr/>
        </p:nvSpPr>
        <p:spPr>
          <a:xfrm>
            <a:off x="5380355" y="4956175"/>
            <a:ext cx="2697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/>
              <a:t>1980-2000</a:t>
            </a:r>
            <a:r>
              <a:rPr lang="zh-CN" altLang="en-US" sz="1200" b="1" dirty="0"/>
              <a:t>，</a:t>
            </a:r>
            <a:r>
              <a:rPr lang="zh-CN" sz="1200" b="1" dirty="0"/>
              <a:t>图形化和多媒体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us，一生只为寻找欢笑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64" y="2040089"/>
            <a:ext cx="2743200" cy="27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发明人 </a:t>
            </a:r>
            <a:r>
              <a:rPr lang="en-US" altLang="zh-CN" dirty="0"/>
              <a:t>– Linus Torvalds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97221" y="4869160"/>
            <a:ext cx="1493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solidFill>
                  <a:srgbClr val="1A1A1A"/>
                </a:solidFill>
                <a:latin typeface="-apple-system"/>
              </a:rPr>
              <a:t>Linus Torvalds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4989480" y="1720979"/>
            <a:ext cx="3213502" cy="3416042"/>
            <a:chOff x="1129438" y="1997370"/>
            <a:chExt cx="3481294" cy="3700712"/>
          </a:xfrm>
        </p:grpSpPr>
        <p:sp>
          <p:nvSpPr>
            <p:cNvPr id="6" name="矩形 5"/>
            <p:cNvSpPr/>
            <p:nvPr/>
          </p:nvSpPr>
          <p:spPr>
            <a:xfrm>
              <a:off x="1293314" y="2348880"/>
              <a:ext cx="8964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rgbClr val="1A1A1A"/>
                  </a:solidFill>
                  <a:latin typeface="-apple-system"/>
                </a:rPr>
                <a:t>1991.1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129438" y="5051698"/>
              <a:ext cx="12124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rgbClr val="1A1A1A"/>
                  </a:solidFill>
                  <a:latin typeface="-apple-system"/>
                </a:rPr>
                <a:t>1991.9.17</a:t>
              </a:r>
              <a:endParaRPr lang="zh-CN" altLang="en-US" dirty="0"/>
            </a:p>
          </p:txBody>
        </p:sp>
        <p:cxnSp>
          <p:nvCxnSpPr>
            <p:cNvPr id="8" name="直接箭头连接符 7"/>
            <p:cNvCxnSpPr/>
            <p:nvPr/>
          </p:nvCxnSpPr>
          <p:spPr bwMode="auto">
            <a:xfrm>
              <a:off x="1812847" y="2921075"/>
              <a:ext cx="0" cy="2130623"/>
            </a:xfrm>
            <a:prstGeom prst="straightConnector1">
              <a:avLst/>
            </a:prstGeom>
            <a:solidFill>
              <a:srgbClr val="CCFF66"/>
            </a:solidFill>
            <a:ln w="28575" cap="flat" cmpd="sng" algn="ctr">
              <a:solidFill>
                <a:srgbClr val="333333"/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</p:cxnSp>
        <p:pic>
          <p:nvPicPr>
            <p:cNvPr id="1028" name="Picture 4" descr="查看源图像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7" r="8161"/>
            <a:stretch>
              <a:fillRect/>
            </a:stretch>
          </p:blipFill>
          <p:spPr bwMode="auto">
            <a:xfrm>
              <a:off x="3006585" y="1997370"/>
              <a:ext cx="1277889" cy="1277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2526480" y="4805476"/>
              <a:ext cx="2084252" cy="8926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955" dirty="0">
                  <a:solidFill>
                    <a:srgbClr val="1A1A1A"/>
                  </a:solidFill>
                  <a:latin typeface="-apple-system"/>
                </a:rPr>
                <a:t>Linux 0.01</a:t>
              </a:r>
            </a:p>
            <a:p>
              <a:r>
                <a:rPr lang="zh-CN" altLang="en-US" b="0" dirty="0">
                  <a:solidFill>
                    <a:srgbClr val="1A1A1A"/>
                  </a:solidFill>
                  <a:latin typeface="-apple-system"/>
                </a:rPr>
                <a:t>（</a:t>
              </a:r>
              <a:r>
                <a:rPr lang="en-US" altLang="zh-CN" b="0" dirty="0">
                  <a:solidFill>
                    <a:srgbClr val="1A1A1A"/>
                  </a:solidFill>
                  <a:latin typeface="-apple-system"/>
                </a:rPr>
                <a:t>10239</a:t>
              </a:r>
              <a:r>
                <a:rPr lang="zh-CN" altLang="en-US" b="0" dirty="0">
                  <a:solidFill>
                    <a:srgbClr val="1A1A1A"/>
                  </a:solidFill>
                  <a:latin typeface="-apple-system"/>
                </a:rPr>
                <a:t>行代码）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UNIX &amp; Linux</a:t>
            </a:r>
            <a:r>
              <a:rPr lang="zh-CN" dirty="0"/>
              <a:t>的发展</a:t>
            </a:r>
          </a:p>
        </p:txBody>
      </p:sp>
      <p:pic>
        <p:nvPicPr>
          <p:cNvPr id="19459" name="Picture 3" descr="Unix_history_eas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" y="1729105"/>
            <a:ext cx="5360670" cy="3552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3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505" y="3024505"/>
            <a:ext cx="2832735" cy="1742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" name="箭头: 右 39"/>
          <p:cNvSpPr/>
          <p:nvPr/>
        </p:nvSpPr>
        <p:spPr>
          <a:xfrm>
            <a:off x="5328285" y="3658870"/>
            <a:ext cx="779145" cy="379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056" name="矩形 2055"/>
          <p:cNvSpPr/>
          <p:nvPr/>
        </p:nvSpPr>
        <p:spPr>
          <a:xfrm>
            <a:off x="6408420" y="4320540"/>
            <a:ext cx="24142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谷歌的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505" y="2336165"/>
            <a:ext cx="918210" cy="942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885" y="2294255"/>
            <a:ext cx="1163955" cy="889635"/>
          </a:xfrm>
          <a:prstGeom prst="rect">
            <a:avLst/>
          </a:prstGeom>
        </p:spPr>
      </p:pic>
      <p:sp>
        <p:nvSpPr>
          <p:cNvPr id="10" name="箭头: 右 39"/>
          <p:cNvSpPr/>
          <p:nvPr/>
        </p:nvSpPr>
        <p:spPr>
          <a:xfrm>
            <a:off x="5328285" y="2804795"/>
            <a:ext cx="779145" cy="379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矩形 11"/>
          <p:cNvSpPr/>
          <p:nvPr/>
        </p:nvSpPr>
        <p:spPr>
          <a:xfrm>
            <a:off x="6255385" y="2078355"/>
            <a:ext cx="241427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苹果的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查看源图像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1556792"/>
            <a:ext cx="5781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 err="1"/>
              <a:t>openEuler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274208" y="537321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</a:rPr>
              <a:t>发布于</a:t>
            </a:r>
            <a:r>
              <a:rPr lang="en-US" altLang="zh-CN" dirty="0">
                <a:solidFill>
                  <a:srgbClr val="454545"/>
                </a:solidFill>
              </a:rPr>
              <a:t>2019</a:t>
            </a:r>
            <a:r>
              <a:rPr lang="zh-CN" altLang="en-US" dirty="0">
                <a:solidFill>
                  <a:srgbClr val="454545"/>
                </a:solidFill>
              </a:rPr>
              <a:t>年</a:t>
            </a:r>
            <a:r>
              <a:rPr lang="en-US" altLang="zh-CN" dirty="0">
                <a:solidFill>
                  <a:srgbClr val="454545"/>
                </a:solidFill>
              </a:rPr>
              <a:t>12</a:t>
            </a:r>
            <a:r>
              <a:rPr lang="zh-CN" altLang="en-US" dirty="0">
                <a:solidFill>
                  <a:srgbClr val="454545"/>
                </a:solidFill>
              </a:rPr>
              <a:t>月</a:t>
            </a:r>
            <a:r>
              <a:rPr lang="en-US" altLang="zh-CN" dirty="0">
                <a:solidFill>
                  <a:srgbClr val="454545"/>
                </a:solidFill>
              </a:rPr>
              <a:t>31</a:t>
            </a:r>
            <a:r>
              <a:rPr lang="zh-CN" altLang="en-US" dirty="0">
                <a:solidFill>
                  <a:srgbClr val="454545"/>
                </a:solidFill>
              </a:rPr>
              <a:t>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课程分数占比（满分</a:t>
            </a:r>
            <a:r>
              <a:rPr lang="en-US" altLang="zh-CN" dirty="0"/>
              <a:t>100</a:t>
            </a:r>
            <a:r>
              <a:rPr dirty="0"/>
              <a:t>分</a:t>
            </a:r>
            <a:r>
              <a:rPr lang="zh-CN" altLang="en-US" dirty="0"/>
              <a:t>）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3"/>
          </p:nvPr>
        </p:nvSpPr>
        <p:spPr>
          <a:xfrm>
            <a:off x="628650" y="1826260"/>
            <a:ext cx="7886700" cy="4457700"/>
          </a:xfrm>
        </p:spPr>
        <p:txBody>
          <a:bodyPr/>
          <a:lstStyle/>
          <a:p>
            <a:pPr algn="l">
              <a:buSzTx/>
            </a:pPr>
            <a:r>
              <a:rPr lang="zh-CN" altLang="en-US" b="0" dirty="0">
                <a:latin typeface="+mn-ea"/>
                <a:ea typeface="+mn-ea"/>
              </a:rPr>
              <a:t>出勤表现：</a:t>
            </a:r>
            <a:r>
              <a:rPr b="0" dirty="0">
                <a:latin typeface="+mn-ea"/>
                <a:ea typeface="+mn-ea"/>
              </a:rPr>
              <a:t>10分（上课和下课都需要签名）</a:t>
            </a:r>
          </a:p>
          <a:p>
            <a:endParaRPr lang="en-US" altLang="zh-CN" dirty="0">
              <a:latin typeface="+mn-ea"/>
              <a:ea typeface="+mn-ea"/>
            </a:endParaRPr>
          </a:p>
          <a:p>
            <a:pPr algn="l">
              <a:buSzTx/>
            </a:pPr>
            <a:r>
              <a:rPr lang="zh-CN" altLang="en-US" b="0" dirty="0">
                <a:latin typeface="+mn-ea"/>
                <a:ea typeface="+mn-ea"/>
              </a:rPr>
              <a:t>中期考试：</a:t>
            </a:r>
            <a:r>
              <a:rPr b="0" dirty="0">
                <a:latin typeface="+mn-ea"/>
                <a:ea typeface="+mn-ea"/>
              </a:rPr>
              <a:t>20分（闭卷，以填空题和问答题为主）</a:t>
            </a:r>
          </a:p>
          <a:p>
            <a:pPr algn="l">
              <a:buSzTx/>
            </a:pPr>
            <a:endParaRPr b="0" dirty="0">
              <a:latin typeface="+mn-ea"/>
              <a:ea typeface="+mn-ea"/>
            </a:endParaRPr>
          </a:p>
          <a:p>
            <a:pPr algn="l">
              <a:buSzTx/>
            </a:pPr>
            <a:r>
              <a:rPr sz="2215" b="0">
                <a:latin typeface="+mn-ea"/>
                <a:ea typeface="+mn-ea"/>
                <a:sym typeface="+mn-ea"/>
              </a:rPr>
              <a:t>实训调研：</a:t>
            </a:r>
            <a:r>
              <a:rPr lang="en-US" altLang="zh-CN" sz="2215" b="0">
                <a:latin typeface="+mn-ea"/>
                <a:ea typeface="+mn-ea"/>
                <a:sym typeface="+mn-ea"/>
              </a:rPr>
              <a:t>4</a:t>
            </a:r>
            <a:r>
              <a:rPr sz="2215" b="0">
                <a:latin typeface="+mn-ea"/>
                <a:ea typeface="+mn-ea"/>
                <a:sym typeface="+mn-ea"/>
              </a:rPr>
              <a:t>0分（为</a:t>
            </a:r>
            <a:r>
              <a:rPr lang="en-US" altLang="zh-CN" sz="2215" b="0">
                <a:latin typeface="+mn-ea"/>
                <a:ea typeface="+mn-ea"/>
                <a:sym typeface="+mn-ea"/>
              </a:rPr>
              <a:t>openEuler</a:t>
            </a:r>
            <a:r>
              <a:rPr sz="2215" b="0">
                <a:latin typeface="+mn-ea"/>
                <a:ea typeface="+mn-ea"/>
                <a:sym typeface="+mn-ea"/>
              </a:rPr>
              <a:t>等开源社区提交代码</a:t>
            </a:r>
            <a:r>
              <a:rPr lang="en-US" altLang="zh-CN" sz="2215" b="0">
                <a:latin typeface="+mn-ea"/>
                <a:ea typeface="+mn-ea"/>
                <a:sym typeface="+mn-ea"/>
              </a:rPr>
              <a:t>/</a:t>
            </a:r>
            <a:r>
              <a:rPr sz="2215" b="0">
                <a:latin typeface="+mn-ea"/>
                <a:ea typeface="+mn-ea"/>
                <a:sym typeface="+mn-ea"/>
              </a:rPr>
              <a:t>报告）</a:t>
            </a:r>
          </a:p>
          <a:p>
            <a:pPr algn="l">
              <a:buSzTx/>
            </a:pPr>
            <a:endParaRPr b="0" dirty="0">
              <a:latin typeface="+mn-ea"/>
              <a:ea typeface="+mn-ea"/>
            </a:endParaRPr>
          </a:p>
          <a:p>
            <a:pPr algn="l">
              <a:buSzTx/>
            </a:pPr>
            <a:r>
              <a:rPr lang="zh-CN" altLang="en-US" b="0" dirty="0">
                <a:latin typeface="+mn-ea"/>
                <a:ea typeface="+mn-ea"/>
              </a:rPr>
              <a:t>综合实验：</a:t>
            </a:r>
            <a:r>
              <a:rPr b="0" dirty="0">
                <a:latin typeface="+mn-ea"/>
                <a:ea typeface="+mn-ea"/>
              </a:rPr>
              <a:t>30分（</a:t>
            </a:r>
            <a:r>
              <a:rPr sz="2210" b="0">
                <a:latin typeface="+mn-ea"/>
                <a:ea typeface="+mn-ea"/>
                <a:sym typeface="+mn-ea"/>
              </a:rPr>
              <a:t>不超过</a:t>
            </a:r>
            <a:r>
              <a:rPr lang="en-US" altLang="zh-CN" sz="2210" b="0">
                <a:latin typeface="+mn-ea"/>
                <a:ea typeface="+mn-ea"/>
                <a:sym typeface="+mn-ea"/>
              </a:rPr>
              <a:t>3</a:t>
            </a:r>
            <a:r>
              <a:rPr sz="2210" b="0">
                <a:latin typeface="+mn-ea"/>
                <a:ea typeface="+mn-ea"/>
                <a:sym typeface="+mn-ea"/>
              </a:rPr>
              <a:t>个人一组</a:t>
            </a:r>
            <a:r>
              <a:rPr lang="en-US" altLang="zh-CN" sz="2210" b="0">
                <a:latin typeface="+mn-ea"/>
                <a:ea typeface="+mn-ea"/>
                <a:sym typeface="+mn-ea"/>
              </a:rPr>
              <a:t>,</a:t>
            </a:r>
            <a:r>
              <a:rPr sz="2210" b="0">
                <a:latin typeface="+mn-ea"/>
                <a:ea typeface="+mn-ea"/>
                <a:sym typeface="+mn-ea"/>
              </a:rPr>
              <a:t>完成一个完整项目</a:t>
            </a:r>
            <a:r>
              <a:rPr b="0" dirty="0">
                <a:latin typeface="+mn-ea"/>
                <a:ea typeface="+mn-ea"/>
              </a:rPr>
              <a:t>）</a:t>
            </a:r>
          </a:p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0" y="17463"/>
            <a:ext cx="9144000" cy="557212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考核方式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54545"/>
                </a:solidFill>
              </a:rPr>
              <a:t>1.	</a:t>
            </a:r>
            <a:r>
              <a:rPr lang="zh-CN" altLang="en-US" dirty="0">
                <a:solidFill>
                  <a:srgbClr val="454545"/>
                </a:solidFill>
              </a:rPr>
              <a:t>操作系统的起源和发展</a:t>
            </a:r>
            <a:endParaRPr lang="en-US" altLang="zh-CN" dirty="0">
              <a:solidFill>
                <a:srgbClr val="45454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2.	Windows</a:t>
            </a:r>
            <a:r>
              <a:rPr lang="zh-CN" altLang="en-US" dirty="0">
                <a:solidFill>
                  <a:srgbClr val="FF0000"/>
                </a:solidFill>
              </a:rPr>
              <a:t>发展历程</a:t>
            </a:r>
            <a:endParaRPr lang="en-US" altLang="zh-CN" dirty="0">
              <a:solidFill>
                <a:srgbClr val="45454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54545"/>
                </a:solidFill>
              </a:rPr>
              <a:t>3.	</a:t>
            </a:r>
            <a:r>
              <a:rPr lang="zh-CN" altLang="en-US" dirty="0">
                <a:solidFill>
                  <a:srgbClr val="454545"/>
                </a:solidFill>
              </a:rPr>
              <a:t>什么是操作系统内核</a:t>
            </a:r>
            <a:endParaRPr lang="en-US" altLang="zh-CN" dirty="0">
              <a:solidFill>
                <a:srgbClr val="45454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54545"/>
                </a:solidFill>
              </a:rPr>
              <a:t>4.	Linux</a:t>
            </a:r>
            <a:r>
              <a:rPr lang="zh-CN" altLang="en-US" dirty="0">
                <a:solidFill>
                  <a:srgbClr val="454545"/>
                </a:solidFill>
              </a:rPr>
              <a:t>内核及其发展历程</a:t>
            </a:r>
            <a:endParaRPr lang="en-US" altLang="zh-CN" dirty="0">
              <a:solidFill>
                <a:srgbClr val="45454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812" y="1169194"/>
            <a:ext cx="6556375" cy="451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31750"/>
            <a:ext cx="9144000" cy="557213"/>
          </a:xfrm>
        </p:spPr>
        <p:txBody>
          <a:bodyPr/>
          <a:lstStyle/>
          <a:p>
            <a:r>
              <a:rPr lang="en-US" altLang="zh-CN" dirty="0"/>
              <a:t>Windows 1.0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FD6DCC-0FB9-42EF-990B-3309E9B4F0D8}"/>
              </a:ext>
            </a:extLst>
          </p:cNvPr>
          <p:cNvSpPr txBox="1"/>
          <p:nvPr/>
        </p:nvSpPr>
        <p:spPr>
          <a:xfrm>
            <a:off x="1727683" y="6021288"/>
            <a:ext cx="568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微软第一个含有</a:t>
            </a:r>
            <a:r>
              <a:rPr lang="en-US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GUI</a:t>
            </a:r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界面的操作系统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12776"/>
            <a:ext cx="5540375" cy="3868737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7938"/>
            <a:ext cx="9144000" cy="557212"/>
          </a:xfrm>
        </p:spPr>
        <p:txBody>
          <a:bodyPr/>
          <a:lstStyle/>
          <a:p>
            <a:r>
              <a:rPr lang="en-US" altLang="zh-CN" dirty="0"/>
              <a:t>Windows 2.0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D2B7A9-E594-48C2-BA16-2E348F7D88E3}"/>
              </a:ext>
            </a:extLst>
          </p:cNvPr>
          <p:cNvSpPr txBox="1"/>
          <p:nvPr/>
        </p:nvSpPr>
        <p:spPr>
          <a:xfrm>
            <a:off x="2273808" y="5713640"/>
            <a:ext cx="4596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新版本的</a:t>
            </a:r>
            <a:r>
              <a:rPr lang="en-US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Windows</a:t>
            </a:r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不同窗口可以互相遮挡了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1318418"/>
            <a:ext cx="5626100" cy="4221163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19050"/>
            <a:ext cx="9144000" cy="557213"/>
          </a:xfrm>
        </p:spPr>
        <p:txBody>
          <a:bodyPr/>
          <a:lstStyle/>
          <a:p>
            <a:r>
              <a:rPr lang="en-US" altLang="zh-CN" dirty="0"/>
              <a:t>Windows 3.0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C3EAC8-085C-4986-855B-6AADBCD49009}"/>
              </a:ext>
            </a:extLst>
          </p:cNvPr>
          <p:cNvSpPr txBox="1"/>
          <p:nvPr/>
        </p:nvSpPr>
        <p:spPr>
          <a:xfrm>
            <a:off x="2273808" y="5866237"/>
            <a:ext cx="4818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这一版本，加入了著名的纸牌游戏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1169193"/>
            <a:ext cx="6026150" cy="4519613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Windows 3.1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78777A-C49C-44D7-8FE2-32AA3BC19218}"/>
              </a:ext>
            </a:extLst>
          </p:cNvPr>
          <p:cNvSpPr txBox="1"/>
          <p:nvPr/>
        </p:nvSpPr>
        <p:spPr>
          <a:xfrm>
            <a:off x="2273808" y="5885287"/>
            <a:ext cx="4596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dos</a:t>
            </a:r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的最后一版</a:t>
            </a:r>
            <a:r>
              <a:rPr lang="en-US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Windows</a:t>
            </a:r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87" y="1077912"/>
            <a:ext cx="6270625" cy="4702175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Windows NT 3.1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A5FA7C-D0F3-424F-B91D-0D48F7D99601}"/>
              </a:ext>
            </a:extLst>
          </p:cNvPr>
          <p:cNvSpPr txBox="1"/>
          <p:nvPr/>
        </p:nvSpPr>
        <p:spPr>
          <a:xfrm>
            <a:off x="2123728" y="5949280"/>
            <a:ext cx="4596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全新</a:t>
            </a:r>
            <a:r>
              <a:rPr lang="en-US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NT</a:t>
            </a:r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内核的操作系统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1318418"/>
            <a:ext cx="5626100" cy="4221163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Windows 95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193C90-E591-43C1-8371-486D78AAF647}"/>
              </a:ext>
            </a:extLst>
          </p:cNvPr>
          <p:cNvSpPr txBox="1"/>
          <p:nvPr/>
        </p:nvSpPr>
        <p:spPr>
          <a:xfrm>
            <a:off x="2273808" y="5733256"/>
            <a:ext cx="4596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微软引入了窗口底部的任务栏</a:t>
            </a:r>
            <a:r>
              <a:rPr lang="zh-CN" altLang="en-US" kern="100" dirty="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经典的开始菜单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1169193"/>
            <a:ext cx="6026150" cy="4519613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Windows 98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D3DEA5-934F-4C07-A3D6-0519BB9CC13E}"/>
              </a:ext>
            </a:extLst>
          </p:cNvPr>
          <p:cNvSpPr txBox="1"/>
          <p:nvPr/>
        </p:nvSpPr>
        <p:spPr>
          <a:xfrm>
            <a:off x="2273808" y="5805264"/>
            <a:ext cx="4596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Windows95</a:t>
            </a:r>
            <a:r>
              <a:rPr lang="zh-CN" altLang="en-US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采用相同内核</a:t>
            </a:r>
            <a:endParaRPr lang="en-US" altLang="zh-CN" sz="24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视觉显示上面进行了大幅的优化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169193"/>
            <a:ext cx="5994400" cy="4519613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34925"/>
            <a:ext cx="9144000" cy="557213"/>
          </a:xfrm>
        </p:spPr>
        <p:txBody>
          <a:bodyPr/>
          <a:lstStyle/>
          <a:p>
            <a:r>
              <a:rPr lang="en-US" altLang="zh-CN" dirty="0"/>
              <a:t>Windows 2000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BF7629-18C3-4F4D-8D20-FE62FFEF664F}"/>
              </a:ext>
            </a:extLst>
          </p:cNvPr>
          <p:cNvSpPr txBox="1"/>
          <p:nvPr/>
        </p:nvSpPr>
        <p:spPr>
          <a:xfrm>
            <a:off x="2339752" y="5688806"/>
            <a:ext cx="4596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增加了大量新特性，包括支持热插拔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1169193"/>
            <a:ext cx="6026150" cy="4519613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Windows me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2F3D82-83B0-450B-8C91-551AEE293FCD}"/>
              </a:ext>
            </a:extLst>
          </p:cNvPr>
          <p:cNvSpPr txBox="1"/>
          <p:nvPr/>
        </p:nvSpPr>
        <p:spPr>
          <a:xfrm>
            <a:off x="2273808" y="5805264"/>
            <a:ext cx="4596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稳定性，</a:t>
            </a:r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资源占用都不好</a:t>
            </a:r>
            <a:endParaRPr lang="en-US" altLang="zh-CN" sz="24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是十分失败的一款产品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概要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第</a:t>
            </a:r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>
                <a:latin typeface="+mn-ea"/>
                <a:ea typeface="+mn-ea"/>
              </a:rPr>
              <a:t>讲：</a:t>
            </a:r>
            <a:r>
              <a:rPr lang="zh-CN" altLang="en-US" spc="277" dirty="0">
                <a:latin typeface="+mn-ea"/>
                <a:ea typeface="+mn-ea"/>
              </a:rPr>
              <a:t>操作系统简史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r>
              <a:rPr lang="zh-CN" altLang="en-US" b="0" dirty="0">
                <a:latin typeface="+mn-ea"/>
                <a:ea typeface="+mn-ea"/>
              </a:rPr>
              <a:t>第</a:t>
            </a:r>
            <a:r>
              <a:rPr lang="en-US" altLang="zh-CN" b="0" dirty="0">
                <a:latin typeface="+mn-ea"/>
                <a:ea typeface="+mn-ea"/>
              </a:rPr>
              <a:t>2</a:t>
            </a:r>
            <a:r>
              <a:rPr lang="zh-CN" altLang="en-US" b="0" dirty="0">
                <a:latin typeface="+mn-ea"/>
                <a:ea typeface="+mn-ea"/>
              </a:rPr>
              <a:t>讲：引导程序</a:t>
            </a:r>
            <a:endParaRPr lang="en-US" altLang="zh-CN" b="0" dirty="0">
              <a:latin typeface="+mn-ea"/>
              <a:ea typeface="+mn-ea"/>
            </a:endParaRPr>
          </a:p>
          <a:p>
            <a:endParaRPr lang="en-US" altLang="zh-CN" b="0" dirty="0">
              <a:latin typeface="+mn-ea"/>
              <a:ea typeface="+mn-ea"/>
            </a:endParaRPr>
          </a:p>
          <a:p>
            <a:r>
              <a:rPr lang="zh-CN" altLang="en-US" b="0" dirty="0">
                <a:latin typeface="+mn-ea"/>
                <a:ea typeface="+mn-ea"/>
              </a:rPr>
              <a:t>第</a:t>
            </a:r>
            <a:r>
              <a:rPr lang="en-US" altLang="zh-CN" b="0" dirty="0">
                <a:latin typeface="+mn-ea"/>
                <a:ea typeface="+mn-ea"/>
              </a:rPr>
              <a:t>3</a:t>
            </a:r>
            <a:r>
              <a:rPr lang="zh-CN" altLang="en-US" b="0" dirty="0">
                <a:latin typeface="+mn-ea"/>
                <a:ea typeface="+mn-ea"/>
              </a:rPr>
              <a:t>讲：操作系统基本结构和映像布局</a:t>
            </a:r>
            <a:endParaRPr lang="en-US" altLang="zh-CN" b="0" dirty="0">
              <a:latin typeface="+mn-ea"/>
              <a:ea typeface="+mn-ea"/>
            </a:endParaRPr>
          </a:p>
          <a:p>
            <a:endParaRPr lang="en-US" altLang="zh-CN" b="0" dirty="0">
              <a:latin typeface="+mn-ea"/>
              <a:ea typeface="+mn-ea"/>
            </a:endParaRPr>
          </a:p>
          <a:p>
            <a:r>
              <a:rPr lang="zh-CN" altLang="en-US" b="0" dirty="0">
                <a:latin typeface="+mn-ea"/>
                <a:ea typeface="+mn-ea"/>
              </a:rPr>
              <a:t>第</a:t>
            </a:r>
            <a:r>
              <a:rPr lang="en-US" altLang="zh-CN" b="0" dirty="0">
                <a:latin typeface="+mn-ea"/>
                <a:ea typeface="+mn-ea"/>
              </a:rPr>
              <a:t>4</a:t>
            </a:r>
            <a:r>
              <a:rPr lang="zh-CN" altLang="en-US" b="0" dirty="0">
                <a:latin typeface="+mn-ea"/>
                <a:ea typeface="+mn-ea"/>
              </a:rPr>
              <a:t>讲：操作系统的启动过程</a:t>
            </a:r>
            <a:endParaRPr lang="en-US" altLang="zh-CN" b="0" dirty="0">
              <a:latin typeface="+mn-ea"/>
              <a:ea typeface="+mn-ea"/>
            </a:endParaRPr>
          </a:p>
          <a:p>
            <a:endParaRPr lang="en-US" altLang="zh-CN" b="0" dirty="0">
              <a:latin typeface="+mn-ea"/>
              <a:ea typeface="+mn-ea"/>
            </a:endParaRPr>
          </a:p>
          <a:p>
            <a:r>
              <a:rPr lang="zh-CN" altLang="en-US" b="0" dirty="0">
                <a:latin typeface="+mn-ea"/>
                <a:ea typeface="+mn-ea"/>
              </a:rPr>
              <a:t>第</a:t>
            </a:r>
            <a:r>
              <a:rPr lang="en-US" altLang="zh-CN" b="0" dirty="0">
                <a:latin typeface="+mn-ea"/>
                <a:ea typeface="+mn-ea"/>
              </a:rPr>
              <a:t>5</a:t>
            </a:r>
            <a:r>
              <a:rPr lang="zh-CN" altLang="en-US" b="0" dirty="0">
                <a:latin typeface="+mn-ea"/>
                <a:ea typeface="+mn-ea"/>
              </a:rPr>
              <a:t>讲：内核编程环境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0" y="17463"/>
            <a:ext cx="9144000" cy="557212"/>
          </a:xfrm>
        </p:spPr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第一章 结构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1169193"/>
            <a:ext cx="8048625" cy="4519613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Windows XP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100D58-04FD-4DEA-BA2F-6826896F626D}"/>
              </a:ext>
            </a:extLst>
          </p:cNvPr>
          <p:cNvSpPr txBox="1"/>
          <p:nvPr/>
        </p:nvSpPr>
        <p:spPr>
          <a:xfrm>
            <a:off x="2273807" y="5949280"/>
            <a:ext cx="4596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寿命最长的一款操作系统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952500"/>
            <a:ext cx="6191250" cy="4953000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Windows Vista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9596E8-1564-48D1-A3AD-48D6FD58F7A5}"/>
              </a:ext>
            </a:extLst>
          </p:cNvPr>
          <p:cNvSpPr txBox="1"/>
          <p:nvPr/>
        </p:nvSpPr>
        <p:spPr>
          <a:xfrm>
            <a:off x="2273808" y="6069954"/>
            <a:ext cx="4596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算不上一款成功的操作系统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976312"/>
            <a:ext cx="6540500" cy="4905375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Windows 7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466596-2E4B-4AF8-919C-34D8E65AAB7E}"/>
              </a:ext>
            </a:extLst>
          </p:cNvPr>
          <p:cNvSpPr txBox="1"/>
          <p:nvPr/>
        </p:nvSpPr>
        <p:spPr>
          <a:xfrm>
            <a:off x="2250274" y="6069953"/>
            <a:ext cx="4643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Windows7</a:t>
            </a:r>
            <a:r>
              <a:rPr lang="zh-CN" altLang="en-US" dirty="0">
                <a:solidFill>
                  <a:schemeClr val="tx1"/>
                </a:solidFill>
              </a:rPr>
              <a:t>降低了对于硬件的要求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1169194"/>
            <a:ext cx="8048625" cy="4519612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Windows 8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203F05-6958-419F-A362-173BCD9FB534}"/>
              </a:ext>
            </a:extLst>
          </p:cNvPr>
          <p:cNvSpPr txBox="1"/>
          <p:nvPr/>
        </p:nvSpPr>
        <p:spPr>
          <a:xfrm>
            <a:off x="2211801" y="6069953"/>
            <a:ext cx="472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Windows8 </a:t>
            </a:r>
            <a:r>
              <a:rPr lang="zh-CN" altLang="en-US" dirty="0">
                <a:solidFill>
                  <a:schemeClr val="tx1"/>
                </a:solidFill>
              </a:rPr>
              <a:t>移除了经典的开始菜单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" y="1169193"/>
            <a:ext cx="8032750" cy="4519613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Windows 10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CB077B-7F75-4DFF-B6B4-580A612121E5}"/>
              </a:ext>
            </a:extLst>
          </p:cNvPr>
          <p:cNvSpPr txBox="1"/>
          <p:nvPr/>
        </p:nvSpPr>
        <p:spPr>
          <a:xfrm>
            <a:off x="1827079" y="6069953"/>
            <a:ext cx="548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Windows10 </a:t>
            </a:r>
            <a:r>
              <a:rPr lang="zh-CN" altLang="en-US" dirty="0">
                <a:solidFill>
                  <a:schemeClr val="tx1"/>
                </a:solidFill>
              </a:rPr>
              <a:t>之后采用了迭代升级的方式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69568535"/>
              </p:ext>
            </p:extLst>
          </p:nvPr>
        </p:nvGraphicFramePr>
        <p:xfrm>
          <a:off x="1824893" y="1032802"/>
          <a:ext cx="5494214" cy="4792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7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OS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zh-CN" altLang="en-US" sz="1500" dirty="0"/>
                        <a:t>发布年份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1.0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1985.11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2.0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1987.11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3.0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1990.5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NT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1993.7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95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1995.8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98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1998.6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2000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2000.2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me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2000.9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XP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2001.10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Vista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2007.1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7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2009.10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8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2012.10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Windows 10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altLang="zh-CN" sz="1500" dirty="0"/>
                        <a:t>2015.7</a:t>
                      </a:r>
                      <a:endParaRPr lang="zh-CN" altLang="en-US" sz="15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发展史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929"/>
                </a:solidFill>
              </a:rPr>
              <a:t>1.	</a:t>
            </a:r>
            <a:r>
              <a:rPr lang="zh-CN" altLang="en-US" dirty="0">
                <a:solidFill>
                  <a:srgbClr val="292929"/>
                </a:solidFill>
              </a:rPr>
              <a:t>操作系统的起源和发展</a:t>
            </a:r>
            <a:endParaRPr lang="en-US" altLang="zh-CN" dirty="0">
              <a:solidFill>
                <a:srgbClr val="29292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929"/>
                </a:solidFill>
              </a:rPr>
              <a:t>2.	Windows</a:t>
            </a:r>
            <a:r>
              <a:rPr lang="zh-CN" altLang="en-US" dirty="0">
                <a:solidFill>
                  <a:srgbClr val="292929"/>
                </a:solidFill>
              </a:rPr>
              <a:t>发展历程</a:t>
            </a:r>
            <a:endParaRPr lang="en-US" altLang="zh-CN" dirty="0">
              <a:solidFill>
                <a:srgbClr val="29292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3.	</a:t>
            </a:r>
            <a:r>
              <a:rPr lang="zh-CN" altLang="en-US" dirty="0">
                <a:solidFill>
                  <a:srgbClr val="FF0000"/>
                </a:solidFill>
              </a:rPr>
              <a:t>什么是操作系统内核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929"/>
                </a:solidFill>
              </a:rPr>
              <a:t>4.	Linux</a:t>
            </a:r>
            <a:r>
              <a:rPr lang="zh-CN" altLang="en-US" dirty="0">
                <a:solidFill>
                  <a:srgbClr val="292929"/>
                </a:solidFill>
              </a:rPr>
              <a:t>内核及其发展历程</a:t>
            </a:r>
            <a:endParaRPr lang="en-US" altLang="zh-CN" dirty="0">
              <a:solidFill>
                <a:srgbClr val="292929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9525"/>
            <a:ext cx="9144000" cy="557213"/>
          </a:xfrm>
        </p:spPr>
        <p:txBody>
          <a:bodyPr/>
          <a:lstStyle/>
          <a:p>
            <a:r>
              <a:rPr lang="zh-CN" altLang="en-US" dirty="0"/>
              <a:t>什么是内核？</a:t>
            </a:r>
          </a:p>
        </p:txBody>
      </p:sp>
      <p:sp>
        <p:nvSpPr>
          <p:cNvPr id="6" name="矩形: 圆角 5"/>
          <p:cNvSpPr/>
          <p:nvPr/>
        </p:nvSpPr>
        <p:spPr bwMode="auto">
          <a:xfrm>
            <a:off x="1929711" y="2414087"/>
            <a:ext cx="5051638" cy="1980000"/>
          </a:xfrm>
          <a:prstGeom prst="roundRect">
            <a:avLst>
              <a:gd name="adj" fmla="val 3171"/>
            </a:avLst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1949396" y="3501959"/>
            <a:ext cx="5051638" cy="0"/>
          </a:xfrm>
          <a:prstGeom prst="line">
            <a:avLst/>
          </a:prstGeom>
          <a:solidFill>
            <a:srgbClr val="CCFF66"/>
          </a:solidFill>
          <a:ln w="28575" cap="flat" cmpd="sng" algn="ctr">
            <a:solidFill>
              <a:srgbClr val="29292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矩形: 圆角 12"/>
          <p:cNvSpPr/>
          <p:nvPr/>
        </p:nvSpPr>
        <p:spPr bwMode="auto">
          <a:xfrm>
            <a:off x="1929711" y="4873474"/>
            <a:ext cx="1329231" cy="430214"/>
          </a:xfrm>
          <a:prstGeom prst="roundRect">
            <a:avLst>
              <a:gd name="adj" fmla="val 3171"/>
            </a:avLst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 dirty="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4" name="矩形: 圆角 13"/>
          <p:cNvSpPr/>
          <p:nvPr/>
        </p:nvSpPr>
        <p:spPr bwMode="auto">
          <a:xfrm>
            <a:off x="5652120" y="4873474"/>
            <a:ext cx="1329231" cy="430214"/>
          </a:xfrm>
          <a:prstGeom prst="roundRect">
            <a:avLst>
              <a:gd name="adj" fmla="val 3171"/>
            </a:avLst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" name="矩形: 圆角 14"/>
          <p:cNvSpPr/>
          <p:nvPr/>
        </p:nvSpPr>
        <p:spPr bwMode="auto">
          <a:xfrm>
            <a:off x="3788169" y="4873474"/>
            <a:ext cx="1329231" cy="430214"/>
          </a:xfrm>
          <a:prstGeom prst="roundRect">
            <a:avLst>
              <a:gd name="adj" fmla="val 3171"/>
            </a:avLst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6" name="矩形: 圆角 15"/>
          <p:cNvSpPr/>
          <p:nvPr/>
        </p:nvSpPr>
        <p:spPr bwMode="auto">
          <a:xfrm>
            <a:off x="2728595" y="1454785"/>
            <a:ext cx="875665" cy="432859"/>
          </a:xfrm>
          <a:prstGeom prst="roundRect">
            <a:avLst>
              <a:gd name="adj" fmla="val 3171"/>
            </a:avLst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 dirty="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8" name="矩形: 圆角 17"/>
          <p:cNvSpPr/>
          <p:nvPr/>
        </p:nvSpPr>
        <p:spPr bwMode="auto">
          <a:xfrm>
            <a:off x="3934475" y="1454788"/>
            <a:ext cx="664615" cy="430214"/>
          </a:xfrm>
          <a:prstGeom prst="roundRect">
            <a:avLst>
              <a:gd name="adj" fmla="val 3171"/>
            </a:avLst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 dirty="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5025505" y="1454788"/>
            <a:ext cx="664615" cy="430214"/>
          </a:xfrm>
          <a:prstGeom prst="roundRect">
            <a:avLst>
              <a:gd name="adj" fmla="val 3171"/>
            </a:avLst>
          </a:prstGeom>
          <a:noFill/>
          <a:ln w="28575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 dirty="0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7442">
            <a:off x="2453280" y="4499768"/>
            <a:ext cx="282090" cy="2820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7442">
            <a:off x="4311739" y="4499768"/>
            <a:ext cx="282090" cy="2820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7442">
            <a:off x="6170197" y="4499768"/>
            <a:ext cx="282090" cy="2820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7442">
            <a:off x="3034706" y="2038899"/>
            <a:ext cx="282090" cy="2820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7442">
            <a:off x="4125737" y="2038899"/>
            <a:ext cx="282090" cy="2820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7442">
            <a:off x="5216766" y="2038899"/>
            <a:ext cx="282090" cy="28209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279978" y="48691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CPU</a:t>
            </a:r>
            <a:endParaRPr lang="zh-CN" alt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41693" y="4869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内存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013901" y="48691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硬盘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731708" y="1509442"/>
            <a:ext cx="887730" cy="375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45" dirty="0">
                <a:solidFill>
                  <a:srgbClr val="333333"/>
                </a:solidFill>
                <a:latin typeface="Consolas" panose="020B0609020204030204" pitchFamily="49" charset="0"/>
              </a:rPr>
              <a:t>支付宝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944800" y="1515157"/>
            <a:ext cx="659155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45" dirty="0">
                <a:solidFill>
                  <a:srgbClr val="333333"/>
                </a:solidFill>
                <a:latin typeface="Consolas" panose="020B0609020204030204" pitchFamily="49" charset="0"/>
              </a:rPr>
              <a:t>微信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012154" y="1514316"/>
            <a:ext cx="704039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45" dirty="0">
                <a:solidFill>
                  <a:srgbClr val="333333"/>
                </a:solidFill>
                <a:latin typeface="Consolas" panose="020B0609020204030204" pitchFamily="49" charset="0"/>
              </a:rPr>
              <a:t>Word</a:t>
            </a:r>
            <a:endParaRPr lang="zh-CN" altLang="en-US" sz="1845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34475" y="3736822"/>
            <a:ext cx="1027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内核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506980" y="2466975"/>
            <a:ext cx="346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应用接口（</a:t>
            </a:r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POSIX API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021404" y="2967335"/>
            <a:ext cx="492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标准库、运行时环境、应用框架等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214841" y="2800302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</a:rPr>
              <a:t>操作系统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926536" y="2927919"/>
            <a:ext cx="5051638" cy="0"/>
          </a:xfrm>
          <a:prstGeom prst="line">
            <a:avLst/>
          </a:prstGeom>
          <a:solidFill>
            <a:srgbClr val="CCFF66"/>
          </a:solidFill>
          <a:ln w="28575" cap="flat" cmpd="sng" algn="ctr">
            <a:solidFill>
              <a:srgbClr val="29292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bldLvl="0" animBg="1"/>
      <p:bldP spid="18" grpId="0" bldLvl="0" animBg="1"/>
      <p:bldP spid="19" grpId="0" bldLvl="0" animBg="1"/>
      <p:bldP spid="29" grpId="0"/>
      <p:bldP spid="30" grpId="0"/>
      <p:bldP spid="31" grpId="0"/>
      <p:bldP spid="32" grpId="0"/>
      <p:bldP spid="34" grpId="0"/>
      <p:bldP spid="35" grpId="0"/>
      <p:bldP spid="38" grpId="0"/>
      <p:bldP spid="39" grpId="0"/>
      <p:bldP spid="40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25400"/>
            <a:ext cx="9144000" cy="557213"/>
          </a:xfrm>
        </p:spPr>
        <p:txBody>
          <a:bodyPr/>
          <a:lstStyle/>
          <a:p>
            <a:r>
              <a:rPr lang="zh-CN" altLang="en-US" dirty="0"/>
              <a:t>内核像什么？</a:t>
            </a:r>
          </a:p>
        </p:txBody>
      </p:sp>
      <p:pic>
        <p:nvPicPr>
          <p:cNvPr id="1028" name="Picture 4" descr="查看源图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558016" y="2775574"/>
            <a:ext cx="2717840" cy="152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源图像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xfrm>
            <a:off x="558016" y="4509120"/>
            <a:ext cx="2717840" cy="152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684625" y="159267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</a:rPr>
              <a:t>内核像政府：自发做一些有用的事情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33329" y="3326890"/>
            <a:ext cx="5314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</a:rPr>
              <a:t>内核像交警：管理资源、协调冲突、防止错误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58977" y="5060437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</a:rPr>
              <a:t>内核像基建：为大家提供公共设施和接口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8"/>
          <a:stretch>
            <a:fillRect/>
          </a:stretch>
        </p:blipFill>
        <p:spPr bwMode="auto">
          <a:xfrm>
            <a:off x="558017" y="1042028"/>
            <a:ext cx="2717839" cy="152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9144000" cy="557212"/>
          </a:xfrm>
        </p:spPr>
        <p:txBody>
          <a:bodyPr/>
          <a:lstStyle/>
          <a:p>
            <a:r>
              <a:rPr lang="zh-CN" altLang="en-US" dirty="0"/>
              <a:t>什么是内核？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1835696" y="3346288"/>
            <a:ext cx="5051638" cy="0"/>
          </a:xfrm>
          <a:prstGeom prst="line">
            <a:avLst/>
          </a:prstGeom>
          <a:solidFill>
            <a:srgbClr val="CCFF66"/>
          </a:solidFill>
          <a:ln w="28575" cap="flat" cmpd="sng" algn="ctr">
            <a:solidFill>
              <a:srgbClr val="29292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直接连接符 4"/>
          <p:cNvCxnSpPr/>
          <p:nvPr/>
        </p:nvCxnSpPr>
        <p:spPr bwMode="auto">
          <a:xfrm>
            <a:off x="4380864" y="1340768"/>
            <a:ext cx="0" cy="4054604"/>
          </a:xfrm>
          <a:prstGeom prst="line">
            <a:avLst/>
          </a:prstGeom>
          <a:solidFill>
            <a:srgbClr val="CCFF66"/>
          </a:solidFill>
          <a:ln w="28575" cap="flat" cmpd="sng" algn="ctr">
            <a:solidFill>
              <a:srgbClr val="29292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本框 7"/>
          <p:cNvSpPr txBox="1"/>
          <p:nvPr/>
        </p:nvSpPr>
        <p:spPr>
          <a:xfrm>
            <a:off x="2036944" y="176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</a:rPr>
              <a:t>软件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46182" y="2337996"/>
            <a:ext cx="2082621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45" dirty="0">
                <a:solidFill>
                  <a:srgbClr val="33333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源码→编译→执行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788819" y="176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</a:rPr>
              <a:t>驱动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19153" y="2337996"/>
            <a:ext cx="1590968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45" dirty="0">
                <a:solidFill>
                  <a:srgbClr val="33333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理解硬件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026832" y="40621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</a:rPr>
              <a:t>服务器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36944" y="4635694"/>
            <a:ext cx="1608133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45" dirty="0">
                <a:solidFill>
                  <a:srgbClr val="33333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响应用户请求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88819" y="4067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</a:rPr>
              <a:t>特权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98057" y="4635694"/>
            <a:ext cx="2082621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45" dirty="0">
                <a:solidFill>
                  <a:srgbClr val="33333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直接访问用户空间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1.	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操作系统的起源和发展</a:t>
            </a:r>
            <a:endParaRPr lang="en-US" altLang="zh-CN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929"/>
                </a:solidFill>
                <a:latin typeface="+mn-ea"/>
                <a:ea typeface="+mn-ea"/>
              </a:rPr>
              <a:t>2.	Windows</a:t>
            </a:r>
            <a:r>
              <a:rPr lang="zh-CN" altLang="en-US" dirty="0">
                <a:solidFill>
                  <a:srgbClr val="292929"/>
                </a:solidFill>
                <a:latin typeface="+mn-ea"/>
                <a:ea typeface="+mn-ea"/>
              </a:rPr>
              <a:t>发展历程</a:t>
            </a:r>
            <a:endParaRPr lang="en-US" altLang="zh-CN" dirty="0">
              <a:solidFill>
                <a:srgbClr val="292929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929"/>
                </a:solidFill>
                <a:latin typeface="+mn-ea"/>
                <a:ea typeface="+mn-ea"/>
              </a:rPr>
              <a:t>3.	</a:t>
            </a:r>
            <a:r>
              <a:rPr lang="zh-CN" altLang="en-US" dirty="0">
                <a:solidFill>
                  <a:srgbClr val="292929"/>
                </a:solidFill>
                <a:latin typeface="+mn-ea"/>
                <a:ea typeface="+mn-ea"/>
              </a:rPr>
              <a:t>什么是操作系统内核</a:t>
            </a:r>
            <a:endParaRPr lang="en-US" altLang="zh-CN" dirty="0">
              <a:solidFill>
                <a:srgbClr val="292929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92929"/>
                </a:solidFill>
                <a:latin typeface="+mn-ea"/>
                <a:ea typeface="+mn-ea"/>
              </a:rPr>
              <a:t>4.	Linux</a:t>
            </a:r>
            <a:r>
              <a:rPr lang="zh-CN" altLang="en-US" dirty="0">
                <a:solidFill>
                  <a:srgbClr val="292929"/>
                </a:solidFill>
                <a:latin typeface="+mn-ea"/>
                <a:ea typeface="+mn-ea"/>
              </a:rPr>
              <a:t>内核及其发展历程</a:t>
            </a:r>
            <a:endParaRPr lang="en-US" altLang="zh-CN" dirty="0">
              <a:solidFill>
                <a:srgbClr val="29292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20638"/>
            <a:ext cx="9144000" cy="557212"/>
          </a:xfrm>
        </p:spPr>
        <p:txBody>
          <a:bodyPr/>
          <a:lstStyle/>
          <a:p>
            <a:r>
              <a:rPr lang="zh-CN" altLang="en-US" dirty="0"/>
              <a:t>内核的分类</a:t>
            </a:r>
          </a:p>
        </p:txBody>
      </p:sp>
      <p:sp>
        <p:nvSpPr>
          <p:cNvPr id="4" name="矩形 3"/>
          <p:cNvSpPr/>
          <p:nvPr/>
        </p:nvSpPr>
        <p:spPr>
          <a:xfrm>
            <a:off x="1403648" y="4043733"/>
            <a:ext cx="1107996" cy="45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单体内核</a:t>
            </a:r>
            <a:endParaRPr lang="en-US" altLang="zh-CN" dirty="0">
              <a:solidFill>
                <a:srgbClr val="333333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39952" y="4043733"/>
            <a:ext cx="877163" cy="45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微内核</a:t>
            </a:r>
            <a:endParaRPr lang="en-US" altLang="zh-CN" dirty="0">
              <a:solidFill>
                <a:srgbClr val="333333"/>
              </a:solidFill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105"/>
          <a:stretch>
            <a:fillRect/>
          </a:stretch>
        </p:blipFill>
        <p:spPr>
          <a:xfrm>
            <a:off x="690580" y="1700808"/>
            <a:ext cx="7762840" cy="23363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32240" y="4037134"/>
            <a:ext cx="1107996" cy="45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混合内核</a:t>
            </a:r>
            <a:endParaRPr lang="en-US" altLang="zh-CN" dirty="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14288"/>
            <a:ext cx="9144000" cy="557213"/>
          </a:xfrm>
        </p:spPr>
        <p:txBody>
          <a:bodyPr/>
          <a:lstStyle/>
          <a:p>
            <a:r>
              <a:rPr lang="zh-CN" altLang="en-US" dirty="0"/>
              <a:t>内核的分类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90" y="1138978"/>
            <a:ext cx="4352192" cy="19343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7358" y="1345094"/>
            <a:ext cx="5109091" cy="2242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单体内核（又称宏内核）</a:t>
            </a:r>
            <a:endParaRPr lang="en-US" altLang="zh-CN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特点：大而全</a:t>
            </a:r>
            <a:endParaRPr lang="en-US" altLang="zh-CN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优势：响应迅速</a:t>
            </a:r>
            <a:endParaRPr lang="en-US" altLang="zh-CN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劣势：各组件交错复杂，可维护性差</a:t>
            </a:r>
            <a:endParaRPr lang="en-US" altLang="zh-CN" dirty="0">
              <a:solidFill>
                <a:srgbClr val="333333"/>
              </a:solidFill>
            </a:endParaRPr>
          </a:p>
        </p:txBody>
      </p:sp>
      <p:pic>
        <p:nvPicPr>
          <p:cNvPr id="3076" name="Picture 4" descr="查看源图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 bwMode="auto">
          <a:xfrm>
            <a:off x="6332761" y="4384033"/>
            <a:ext cx="1723185" cy="96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110730"/>
            <a:ext cx="2509833" cy="133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635896" y="551124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Windows 9x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6" t="4640" r="24012" b="13536"/>
          <a:stretch>
            <a:fillRect/>
          </a:stretch>
        </p:blipFill>
        <p:spPr bwMode="auto">
          <a:xfrm>
            <a:off x="1403648" y="4165720"/>
            <a:ext cx="1152128" cy="118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637310" y="551124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15875"/>
            <a:ext cx="9144000" cy="557213"/>
          </a:xfrm>
        </p:spPr>
        <p:txBody>
          <a:bodyPr/>
          <a:lstStyle/>
          <a:p>
            <a:r>
              <a:rPr lang="zh-CN" altLang="en-US" dirty="0"/>
              <a:t>内核的分类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7190" y="908720"/>
            <a:ext cx="5086985" cy="335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微内核</a:t>
            </a:r>
            <a:endParaRPr lang="en-US" altLang="zh-CN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特点：小，内核只有放置核心功能</a:t>
            </a:r>
            <a:endParaRPr lang="en-US" altLang="zh-CN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优势：体量小，灵活、容错强，实时性好</a:t>
            </a:r>
            <a:endParaRPr lang="en-US" altLang="zh-CN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劣势：组件间通信（</a:t>
            </a:r>
            <a:r>
              <a:rPr lang="en-US" altLang="zh-CN" dirty="0">
                <a:solidFill>
                  <a:srgbClr val="333333"/>
                </a:solidFill>
              </a:rPr>
              <a:t>IPC</a:t>
            </a:r>
            <a:r>
              <a:rPr lang="zh-CN" altLang="en-US" dirty="0">
                <a:solidFill>
                  <a:srgbClr val="333333"/>
                </a:solidFill>
              </a:rPr>
              <a:t>）过多可能导致性能差</a:t>
            </a:r>
            <a:endParaRPr lang="en-US" altLang="zh-CN" dirty="0">
              <a:solidFill>
                <a:srgbClr val="333333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5" t="20574" r="32033" b="25526"/>
          <a:stretch>
            <a:fillRect/>
          </a:stretch>
        </p:blipFill>
        <p:spPr bwMode="auto">
          <a:xfrm>
            <a:off x="3847357" y="4599421"/>
            <a:ext cx="1300707" cy="130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w to - Guide to Install Fuchsia OS on Google Pixelboo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5234" r="18900" b="5234"/>
          <a:stretch>
            <a:fillRect/>
          </a:stretch>
        </p:blipFill>
        <p:spPr bwMode="auto">
          <a:xfrm>
            <a:off x="6079605" y="4584762"/>
            <a:ext cx="1300707" cy="130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查看源图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386" y="4599420"/>
            <a:ext cx="1300707" cy="130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687231" y="5900127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（微内核版本）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585" y="688975"/>
            <a:ext cx="3062605" cy="3062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15875"/>
            <a:ext cx="9144000" cy="557213"/>
          </a:xfrm>
        </p:spPr>
        <p:txBody>
          <a:bodyPr/>
          <a:lstStyle/>
          <a:p>
            <a:r>
              <a:rPr lang="zh-CN" altLang="en-US" dirty="0"/>
              <a:t>内核的分类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7183" y="1343796"/>
            <a:ext cx="36118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混合内核</a:t>
            </a:r>
            <a:endParaRPr lang="en-US" altLang="zh-CN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特点：吸取宏内核和微内核的优势</a:t>
            </a:r>
            <a:endParaRPr lang="en-US" altLang="zh-CN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优势：兼顾实时、容错和效率</a:t>
            </a:r>
            <a:endParaRPr lang="en-US" altLang="zh-CN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劣势：维护困难</a:t>
            </a:r>
            <a:endParaRPr lang="en-US" altLang="zh-CN" dirty="0">
              <a:solidFill>
                <a:srgbClr val="333333"/>
              </a:solidFill>
            </a:endParaRP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165238"/>
            <a:ext cx="2041545" cy="204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查看源图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5" t="23479" r="32412" b="22179"/>
          <a:stretch>
            <a:fillRect/>
          </a:stretch>
        </p:blipFill>
        <p:spPr bwMode="auto">
          <a:xfrm>
            <a:off x="5064879" y="3933180"/>
            <a:ext cx="1440160" cy="133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查看源图像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1256" r="15048" b="-1256"/>
          <a:stretch>
            <a:fillRect/>
          </a:stretch>
        </p:blipFill>
        <p:spPr bwMode="auto">
          <a:xfrm>
            <a:off x="1835696" y="4077072"/>
            <a:ext cx="1644574" cy="164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718050" y="5264785"/>
            <a:ext cx="2286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Windows </a:t>
            </a:r>
            <a:r>
              <a:rPr lang="en-US" dirty="0"/>
              <a:t>NT</a:t>
            </a:r>
            <a:r>
              <a:rPr lang="zh-CN" altLang="en-US" dirty="0"/>
              <a:t>及以后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31750"/>
            <a:ext cx="9144000" cy="557213"/>
          </a:xfrm>
        </p:spPr>
        <p:txBody>
          <a:bodyPr/>
          <a:lstStyle/>
          <a:p>
            <a:r>
              <a:rPr lang="zh-CN" altLang="en-US" dirty="0"/>
              <a:t>内核的功能模块</a:t>
            </a: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16" y="1143474"/>
            <a:ext cx="6077568" cy="457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718015" y="4138883"/>
            <a:ext cx="1329231" cy="459059"/>
            <a:chOff x="1568727" y="5060959"/>
            <a:chExt cx="1440000" cy="497314"/>
          </a:xfrm>
        </p:grpSpPr>
        <p:sp>
          <p:nvSpPr>
            <p:cNvPr id="5" name="矩形: 圆角 4"/>
            <p:cNvSpPr/>
            <p:nvPr/>
          </p:nvSpPr>
          <p:spPr bwMode="auto">
            <a:xfrm>
              <a:off x="1568727" y="5060959"/>
              <a:ext cx="1440000" cy="497314"/>
            </a:xfrm>
            <a:prstGeom prst="roundRect">
              <a:avLst>
                <a:gd name="adj" fmla="val 12872"/>
              </a:avLst>
            </a:prstGeom>
            <a:solidFill>
              <a:srgbClr val="FFFFFF"/>
            </a:solidFill>
            <a:ln w="28575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88562" y="5124572"/>
              <a:ext cx="1200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  <a:latin typeface="Consolas" panose="020B0609020204030204" pitchFamily="49" charset="0"/>
                </a:rPr>
                <a:t>内存管理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569870" y="4948152"/>
            <a:ext cx="1329231" cy="459059"/>
            <a:chOff x="1568727" y="5060959"/>
            <a:chExt cx="1440000" cy="497314"/>
          </a:xfrm>
        </p:grpSpPr>
        <p:sp>
          <p:nvSpPr>
            <p:cNvPr id="9" name="矩形: 圆角 8"/>
            <p:cNvSpPr/>
            <p:nvPr/>
          </p:nvSpPr>
          <p:spPr bwMode="auto">
            <a:xfrm>
              <a:off x="1568727" y="5060959"/>
              <a:ext cx="1440000" cy="497314"/>
            </a:xfrm>
            <a:prstGeom prst="roundRect">
              <a:avLst>
                <a:gd name="adj" fmla="val 12872"/>
              </a:avLst>
            </a:prstGeom>
            <a:solidFill>
              <a:srgbClr val="FFFFFF"/>
            </a:solidFill>
            <a:ln w="28575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81774" y="5117966"/>
              <a:ext cx="1200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  <a:latin typeface="Consolas" panose="020B0609020204030204" pitchFamily="49" charset="0"/>
                </a:rPr>
                <a:t>进程管理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88598" y="5277898"/>
            <a:ext cx="1381970" cy="459059"/>
            <a:chOff x="1568727" y="5060959"/>
            <a:chExt cx="1497134" cy="497314"/>
          </a:xfrm>
        </p:grpSpPr>
        <p:sp>
          <p:nvSpPr>
            <p:cNvPr id="12" name="矩形: 圆角 11"/>
            <p:cNvSpPr/>
            <p:nvPr/>
          </p:nvSpPr>
          <p:spPr bwMode="auto">
            <a:xfrm>
              <a:off x="1568727" y="5060959"/>
              <a:ext cx="1440000" cy="497314"/>
            </a:xfrm>
            <a:prstGeom prst="roundRect">
              <a:avLst>
                <a:gd name="adj" fmla="val 12872"/>
              </a:avLst>
            </a:prstGeom>
            <a:solidFill>
              <a:srgbClr val="FFFFFF"/>
            </a:solidFill>
            <a:ln w="28575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29491" y="5110249"/>
              <a:ext cx="1436370" cy="39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  <a:latin typeface="Consolas" panose="020B0609020204030204" pitchFamily="49" charset="0"/>
                </a:rPr>
                <a:t>进程间通信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07326" y="4948152"/>
            <a:ext cx="1329231" cy="459059"/>
            <a:chOff x="1568727" y="5060959"/>
            <a:chExt cx="1440000" cy="497314"/>
          </a:xfrm>
        </p:grpSpPr>
        <p:sp>
          <p:nvSpPr>
            <p:cNvPr id="15" name="矩形: 圆角 14"/>
            <p:cNvSpPr/>
            <p:nvPr/>
          </p:nvSpPr>
          <p:spPr bwMode="auto">
            <a:xfrm>
              <a:off x="1568727" y="5060959"/>
              <a:ext cx="1440000" cy="497314"/>
            </a:xfrm>
            <a:prstGeom prst="roundRect">
              <a:avLst>
                <a:gd name="adj" fmla="val 12872"/>
              </a:avLst>
            </a:prstGeom>
            <a:solidFill>
              <a:srgbClr val="FFFFFF"/>
            </a:solidFill>
            <a:ln w="28575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88562" y="5109203"/>
              <a:ext cx="1200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  <a:latin typeface="Consolas" panose="020B0609020204030204" pitchFamily="49" charset="0"/>
                </a:rPr>
                <a:t>文件系统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95549" y="4138883"/>
            <a:ext cx="1329231" cy="459059"/>
            <a:chOff x="1568727" y="5060959"/>
            <a:chExt cx="1440000" cy="497314"/>
          </a:xfrm>
        </p:grpSpPr>
        <p:sp>
          <p:nvSpPr>
            <p:cNvPr id="18" name="矩形: 圆角 17"/>
            <p:cNvSpPr/>
            <p:nvPr/>
          </p:nvSpPr>
          <p:spPr bwMode="auto">
            <a:xfrm>
              <a:off x="1568727" y="5060959"/>
              <a:ext cx="1440000" cy="497314"/>
            </a:xfrm>
            <a:prstGeom prst="roundRect">
              <a:avLst>
                <a:gd name="adj" fmla="val 12872"/>
              </a:avLst>
            </a:prstGeom>
            <a:solidFill>
              <a:srgbClr val="FFFFFF"/>
            </a:solidFill>
            <a:ln w="28575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88562" y="5116159"/>
              <a:ext cx="1200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  <a:latin typeface="Consolas" panose="020B0609020204030204" pitchFamily="49" charset="0"/>
                </a:rPr>
                <a:t>网络接口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220246" y="20363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用户界面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939250" y="2051878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应用框架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4044977" y="3447354"/>
            <a:ext cx="1329231" cy="459059"/>
            <a:chOff x="4003572" y="3347524"/>
            <a:chExt cx="1329231" cy="459059"/>
          </a:xfrm>
        </p:grpSpPr>
        <p:sp>
          <p:nvSpPr>
            <p:cNvPr id="2" name="矩形: 圆角 1"/>
            <p:cNvSpPr/>
            <p:nvPr/>
          </p:nvSpPr>
          <p:spPr bwMode="auto">
            <a:xfrm>
              <a:off x="4003572" y="3347524"/>
              <a:ext cx="1329231" cy="459059"/>
            </a:xfrm>
            <a:prstGeom prst="roundRect">
              <a:avLst>
                <a:gd name="adj" fmla="val 12872"/>
              </a:avLst>
            </a:prstGeom>
            <a:solidFill>
              <a:srgbClr val="FFFFFF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114190" y="339238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系统调用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11735" y="4138883"/>
            <a:ext cx="1329231" cy="459059"/>
            <a:chOff x="1568727" y="5060960"/>
            <a:chExt cx="1440000" cy="497314"/>
          </a:xfrm>
        </p:grpSpPr>
        <p:sp>
          <p:nvSpPr>
            <p:cNvPr id="25" name="矩形: 圆角 24"/>
            <p:cNvSpPr/>
            <p:nvPr/>
          </p:nvSpPr>
          <p:spPr bwMode="auto">
            <a:xfrm>
              <a:off x="1568727" y="5060960"/>
              <a:ext cx="1440000" cy="497314"/>
            </a:xfrm>
            <a:prstGeom prst="roundRect">
              <a:avLst>
                <a:gd name="adj" fmla="val 12872"/>
              </a:avLst>
            </a:prstGeom>
            <a:solidFill>
              <a:srgbClr val="FFFFFF"/>
            </a:solidFill>
            <a:ln w="28575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688562" y="5105787"/>
              <a:ext cx="1200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设备驱动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</p:nvPr>
        </p:nvGraphicFramePr>
        <p:xfrm>
          <a:off x="901700" y="839788"/>
          <a:ext cx="8242300" cy="4519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327482" y="164108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>
                <a:solidFill>
                  <a:srgbClr val="333333"/>
                </a:solidFill>
              </a:rPr>
              <a:t>指令集复用，接口简化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48065" y="533843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>
                <a:solidFill>
                  <a:srgbClr val="333333"/>
                </a:solidFill>
              </a:rPr>
              <a:t>统一接口标准，异构支持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36234" y="53384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>
                <a:solidFill>
                  <a:srgbClr val="333333"/>
                </a:solidFill>
              </a:rPr>
              <a:t>计算机科学的体现</a:t>
            </a: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r="13279"/>
          <a:stretch>
            <a:fillRect/>
          </a:stretch>
        </p:blipFill>
        <p:spPr bwMode="auto">
          <a:xfrm>
            <a:off x="7366370" y="3699117"/>
            <a:ext cx="1602845" cy="160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r="8203"/>
          <a:stretch>
            <a:fillRect/>
          </a:stretch>
        </p:blipFill>
        <p:spPr bwMode="auto">
          <a:xfrm>
            <a:off x="2251700" y="1052736"/>
            <a:ext cx="1602845" cy="160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6" y="3692277"/>
            <a:ext cx="2546765" cy="157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2"/>
          <p:cNvSpPr txBox="1"/>
          <p:nvPr/>
        </p:nvSpPr>
        <p:spPr bwMode="auto">
          <a:xfrm>
            <a:off x="0" y="-31918"/>
            <a:ext cx="9144000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en-US" sz="2585" b="1" kern="1200" dirty="0">
                <a:solidFill>
                  <a:srgbClr val="6228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55" b="1">
                <a:solidFill>
                  <a:schemeClr val="tx1"/>
                </a:solidFill>
                <a:latin typeface="Bodoni MT Condensed" pitchFamily="18" charset="0"/>
                <a:ea typeface="华文中宋" pitchFamily="2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55" b="1">
                <a:solidFill>
                  <a:schemeClr val="tx1"/>
                </a:solidFill>
                <a:latin typeface="Bodoni MT Condensed" pitchFamily="18" charset="0"/>
                <a:ea typeface="华文中宋" pitchFamily="2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55" b="1">
                <a:solidFill>
                  <a:schemeClr val="tx1"/>
                </a:solidFill>
                <a:latin typeface="Bodoni MT Condensed" pitchFamily="18" charset="0"/>
                <a:ea typeface="华文中宋" pitchFamily="2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55" b="1">
                <a:solidFill>
                  <a:schemeClr val="tx1"/>
                </a:solidFill>
                <a:latin typeface="Bodoni MT Condensed" pitchFamily="18" charset="0"/>
                <a:ea typeface="华文中宋" pitchFamily="2" charset="-122"/>
              </a:defRPr>
            </a:lvl5pPr>
            <a:lvl6pPr marL="4222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25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84391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25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26619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25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68846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25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dirty="0"/>
              <a:t>内核的功能模块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54545"/>
                </a:solidFill>
              </a:rPr>
              <a:t>1.	</a:t>
            </a:r>
            <a:r>
              <a:rPr lang="zh-CN" altLang="en-US" dirty="0">
                <a:solidFill>
                  <a:srgbClr val="454545"/>
                </a:solidFill>
              </a:rPr>
              <a:t>操作系统的起源和发展</a:t>
            </a:r>
            <a:endParaRPr lang="en-US" altLang="zh-CN" dirty="0">
              <a:solidFill>
                <a:srgbClr val="45454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54545"/>
                </a:solidFill>
              </a:rPr>
              <a:t>2.	Windows</a:t>
            </a:r>
            <a:r>
              <a:rPr lang="zh-CN" altLang="en-US" dirty="0">
                <a:solidFill>
                  <a:srgbClr val="454545"/>
                </a:solidFill>
              </a:rPr>
              <a:t>发展历程</a:t>
            </a:r>
            <a:endParaRPr lang="en-US" altLang="zh-CN" dirty="0">
              <a:solidFill>
                <a:srgbClr val="45454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54545"/>
                </a:solidFill>
              </a:rPr>
              <a:t>3.	</a:t>
            </a:r>
            <a:r>
              <a:rPr lang="zh-CN" altLang="en-US" dirty="0">
                <a:solidFill>
                  <a:srgbClr val="454545"/>
                </a:solidFill>
              </a:rPr>
              <a:t>什么是操作系统内核</a:t>
            </a:r>
            <a:endParaRPr lang="en-US" altLang="zh-CN" dirty="0">
              <a:solidFill>
                <a:srgbClr val="45454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4.	Linux</a:t>
            </a:r>
            <a:r>
              <a:rPr lang="zh-CN" altLang="en-US" dirty="0">
                <a:solidFill>
                  <a:srgbClr val="FF0000"/>
                </a:solidFill>
              </a:rPr>
              <a:t>内核及其发展历程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1588"/>
            <a:ext cx="9144000" cy="557212"/>
          </a:xfrm>
        </p:spPr>
        <p:txBody>
          <a:bodyPr/>
          <a:lstStyle/>
          <a:p>
            <a:r>
              <a:rPr lang="en-US" altLang="zh-CN" dirty="0"/>
              <a:t>GNU/Linux</a:t>
            </a:r>
            <a:r>
              <a:rPr lang="zh-CN" dirty="0"/>
              <a:t>操作系统</a:t>
            </a:r>
          </a:p>
        </p:txBody>
      </p:sp>
      <p:pic>
        <p:nvPicPr>
          <p:cNvPr id="95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080" y="897890"/>
            <a:ext cx="1648460" cy="225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" name="下箭头 96"/>
          <p:cNvSpPr/>
          <p:nvPr/>
        </p:nvSpPr>
        <p:spPr>
          <a:xfrm>
            <a:off x="4517415" y="3235325"/>
            <a:ext cx="360045" cy="690880"/>
          </a:xfrm>
          <a:prstGeom prst="downArrow">
            <a:avLst/>
          </a:prstGeom>
          <a:solidFill>
            <a:srgbClr val="2286A5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>
                <a:gamma/>
                <a:shade val="60000"/>
                <a:invGamma/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4270375"/>
            <a:ext cx="4036060" cy="21291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700" y="1282065"/>
            <a:ext cx="1043940" cy="123253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113"/>
            <a:ext cx="6735763" cy="252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20638"/>
            <a:ext cx="9144000" cy="55721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规模</a:t>
            </a:r>
          </a:p>
        </p:txBody>
      </p:sp>
      <p:sp>
        <p:nvSpPr>
          <p:cNvPr id="5" name="矩形 4"/>
          <p:cNvSpPr/>
          <p:nvPr/>
        </p:nvSpPr>
        <p:spPr>
          <a:xfrm>
            <a:off x="2368438" y="4408869"/>
            <a:ext cx="2210862" cy="546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955" dirty="0">
                <a:solidFill>
                  <a:srgbClr val="1A1A1A"/>
                </a:solidFill>
                <a:latin typeface="-apple-system"/>
              </a:rPr>
              <a:t>Linux </a:t>
            </a:r>
            <a:r>
              <a:rPr lang="zh-CN" altLang="en-US" sz="2955" dirty="0">
                <a:solidFill>
                  <a:srgbClr val="1A1A1A"/>
                </a:solidFill>
                <a:latin typeface="-apple-system"/>
              </a:rPr>
              <a:t>代码量</a:t>
            </a:r>
            <a:endParaRPr lang="zh-CN" altLang="en-US" b="0" dirty="0">
              <a:solidFill>
                <a:srgbClr val="1A1A1A"/>
              </a:solidFill>
              <a:latin typeface="-apple-system"/>
            </a:endParaRPr>
          </a:p>
        </p:txBody>
      </p:sp>
      <p:pic>
        <p:nvPicPr>
          <p:cNvPr id="2052" name="Picture 4" descr="查看源图像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"/>
          <a:stretch>
            <a:fillRect/>
          </a:stretch>
        </p:blipFill>
        <p:spPr bwMode="auto">
          <a:xfrm>
            <a:off x="7031351" y="2115597"/>
            <a:ext cx="1790855" cy="179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031351" y="4442010"/>
            <a:ext cx="1704313" cy="546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955" dirty="0">
                <a:solidFill>
                  <a:srgbClr val="1A1A1A"/>
                </a:solidFill>
                <a:latin typeface="-apple-system"/>
              </a:rPr>
              <a:t>70</a:t>
            </a:r>
            <a:r>
              <a:rPr lang="zh-CN" altLang="en-US" sz="2955" dirty="0">
                <a:solidFill>
                  <a:srgbClr val="1A1A1A"/>
                </a:solidFill>
                <a:latin typeface="-apple-system"/>
              </a:rPr>
              <a:t>亿美元</a:t>
            </a:r>
            <a:endParaRPr lang="zh-CN" altLang="en-US" b="0" dirty="0">
              <a:solidFill>
                <a:srgbClr val="1A1A1A"/>
              </a:solidFill>
              <a:latin typeface="-apple-syste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查看源图像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35" y="1848154"/>
            <a:ext cx="2168525" cy="107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zh-CN" altLang="en-US"/>
              <a:t>开源协议及开发模式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42" y="2345698"/>
            <a:ext cx="2373923" cy="615462"/>
          </a:xfrm>
          <a:prstGeom prst="rect">
            <a:avLst/>
          </a:prstGeom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28" y="4405906"/>
            <a:ext cx="1641322" cy="68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962" y="4636568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nche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962" y="2411717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头: 下 7"/>
          <p:cNvSpPr/>
          <p:nvPr/>
        </p:nvSpPr>
        <p:spPr bwMode="auto">
          <a:xfrm>
            <a:off x="6634200" y="3392028"/>
            <a:ext cx="365579" cy="516751"/>
          </a:xfrm>
          <a:prstGeom prst="downArrow">
            <a:avLst/>
          </a:prstGeom>
          <a:solidFill>
            <a:srgbClr val="454545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2688" y="3215323"/>
            <a:ext cx="3535719" cy="1700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Linux</a:t>
            </a:r>
            <a:r>
              <a:rPr lang="zh-CN" altLang="en-US" dirty="0">
                <a:solidFill>
                  <a:srgbClr val="333333"/>
                </a:solidFill>
              </a:rPr>
              <a:t>采用</a:t>
            </a:r>
            <a:r>
              <a:rPr lang="en-US" altLang="zh-CN" dirty="0">
                <a:solidFill>
                  <a:srgbClr val="333333"/>
                </a:solidFill>
              </a:rPr>
              <a:t>GPL</a:t>
            </a:r>
            <a:r>
              <a:rPr lang="zh-CN" altLang="en-US" dirty="0">
                <a:solidFill>
                  <a:srgbClr val="333333"/>
                </a:solidFill>
              </a:rPr>
              <a:t>协议</a:t>
            </a:r>
            <a:endParaRPr lang="en-US" altLang="zh-CN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特点：使用开源必须开源</a:t>
            </a:r>
            <a:endParaRPr lang="en-US" altLang="zh-CN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具有极强的传染性，是</a:t>
            </a:r>
            <a:r>
              <a:rPr lang="en-US" altLang="zh-CN" dirty="0">
                <a:solidFill>
                  <a:srgbClr val="333333"/>
                </a:solidFill>
              </a:rPr>
              <a:t>Linux</a:t>
            </a:r>
            <a:r>
              <a:rPr lang="zh-CN" altLang="en-US" dirty="0">
                <a:solidFill>
                  <a:srgbClr val="333333"/>
                </a:solidFill>
              </a:rPr>
              <a:t>大规模发展的基础</a:t>
            </a:r>
            <a:endParaRPr lang="en-US" altLang="zh-CN" dirty="0">
              <a:solidFill>
                <a:srgbClr val="333333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8917" y="1411441"/>
            <a:ext cx="1526697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版本管理</a:t>
            </a:r>
            <a:endParaRPr lang="en-US" altLang="zh-CN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查看源图像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056" y="3099102"/>
            <a:ext cx="3398838" cy="25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zh-CN" altLang="en-US" dirty="0"/>
              <a:t>操作系统的史前时代</a:t>
            </a:r>
          </a:p>
        </p:txBody>
      </p:sp>
      <p:sp>
        <p:nvSpPr>
          <p:cNvPr id="4" name="矩形 3"/>
          <p:cNvSpPr/>
          <p:nvPr/>
        </p:nvSpPr>
        <p:spPr>
          <a:xfrm>
            <a:off x="2764160" y="5726722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rgbClr val="454545"/>
                </a:solidFill>
                <a:latin typeface="+mj-ea"/>
                <a:ea typeface="+mj-ea"/>
              </a:rPr>
              <a:t>ENIAC 1946</a:t>
            </a:r>
          </a:p>
          <a:p>
            <a:r>
              <a:rPr lang="zh-CN" altLang="en-US" kern="100" dirty="0">
                <a:solidFill>
                  <a:srgbClr val="454545"/>
                </a:solidFill>
                <a:latin typeface="+mj-ea"/>
                <a:ea typeface="+mj-ea"/>
              </a:rPr>
              <a:t>第一台电子管计算机</a:t>
            </a:r>
            <a:endParaRPr lang="zh-CN" altLang="en-US" dirty="0">
              <a:solidFill>
                <a:srgbClr val="454545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50994" y="3897545"/>
            <a:ext cx="180049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kern="100" dirty="0">
                <a:solidFill>
                  <a:srgbClr val="454545"/>
                </a:solidFill>
                <a:latin typeface="+mj-ea"/>
                <a:ea typeface="+mj-ea"/>
              </a:rPr>
              <a:t>重 </a:t>
            </a:r>
            <a:r>
              <a:rPr lang="en-US" altLang="zh-CN" kern="100" dirty="0">
                <a:solidFill>
                  <a:srgbClr val="454545"/>
                </a:solidFill>
                <a:latin typeface="+mj-ea"/>
                <a:ea typeface="+mj-ea"/>
              </a:rPr>
              <a:t>30</a:t>
            </a:r>
            <a:r>
              <a:rPr lang="zh-CN" altLang="en-US" kern="100" dirty="0">
                <a:solidFill>
                  <a:srgbClr val="454545"/>
                </a:solidFill>
                <a:latin typeface="+mj-ea"/>
                <a:ea typeface="+mj-ea"/>
              </a:rPr>
              <a:t>吨</a:t>
            </a:r>
            <a:endParaRPr lang="en-US" altLang="zh-CN" kern="100" dirty="0">
              <a:solidFill>
                <a:srgbClr val="454545"/>
              </a:solidFill>
              <a:latin typeface="+mj-ea"/>
              <a:ea typeface="+mj-ea"/>
            </a:endParaRPr>
          </a:p>
          <a:p>
            <a:pPr algn="l"/>
            <a:endParaRPr lang="en-US" altLang="zh-CN" kern="100" dirty="0">
              <a:solidFill>
                <a:srgbClr val="454545"/>
              </a:solidFill>
              <a:latin typeface="+mj-ea"/>
              <a:ea typeface="+mj-ea"/>
            </a:endParaRPr>
          </a:p>
          <a:p>
            <a:pPr algn="l"/>
            <a:r>
              <a:rPr lang="zh-CN" altLang="en-US" kern="100" dirty="0">
                <a:solidFill>
                  <a:srgbClr val="454545"/>
                </a:solidFill>
                <a:latin typeface="+mj-ea"/>
                <a:ea typeface="+mj-ea"/>
              </a:rPr>
              <a:t>占地 </a:t>
            </a:r>
            <a:r>
              <a:rPr lang="en-US" altLang="zh-CN" kern="100" dirty="0">
                <a:solidFill>
                  <a:srgbClr val="454545"/>
                </a:solidFill>
                <a:latin typeface="+mj-ea"/>
                <a:ea typeface="+mj-ea"/>
              </a:rPr>
              <a:t>140</a:t>
            </a:r>
            <a:r>
              <a:rPr lang="zh-CN" altLang="en-US" kern="100" dirty="0">
                <a:solidFill>
                  <a:srgbClr val="454545"/>
                </a:solidFill>
                <a:latin typeface="+mj-ea"/>
                <a:ea typeface="+mj-ea"/>
              </a:rPr>
              <a:t>平方米</a:t>
            </a:r>
            <a:endParaRPr lang="en-US" altLang="zh-CN" kern="100" dirty="0">
              <a:solidFill>
                <a:srgbClr val="454545"/>
              </a:solidFill>
              <a:latin typeface="+mj-ea"/>
              <a:ea typeface="+mj-ea"/>
            </a:endParaRPr>
          </a:p>
          <a:p>
            <a:pPr algn="l"/>
            <a:endParaRPr lang="en-US" altLang="zh-CN" kern="100" dirty="0">
              <a:solidFill>
                <a:srgbClr val="454545"/>
              </a:solidFill>
              <a:latin typeface="+mj-ea"/>
              <a:ea typeface="+mj-ea"/>
            </a:endParaRPr>
          </a:p>
          <a:p>
            <a:pPr algn="l"/>
            <a:r>
              <a:rPr lang="zh-CN" altLang="en-US" kern="100" dirty="0">
                <a:solidFill>
                  <a:srgbClr val="454545"/>
                </a:solidFill>
                <a:latin typeface="+mj-ea"/>
                <a:ea typeface="+mj-ea"/>
              </a:rPr>
              <a:t>仅用于弹道计算</a:t>
            </a:r>
            <a:endParaRPr lang="zh-CN" altLang="en-US" dirty="0">
              <a:solidFill>
                <a:srgbClr val="454545"/>
              </a:solidFill>
              <a:latin typeface="+mj-ea"/>
              <a:ea typeface="+mj-ea"/>
            </a:endParaRPr>
          </a:p>
        </p:txBody>
      </p:sp>
      <p:pic>
        <p:nvPicPr>
          <p:cNvPr id="14" name="Picture 4" descr="http://b.hiphotos.baidu.com/baike/c0%3Dbaike60%2C5%2C5%2C60%2C20/sign=bfeb956ab6003af359b7d4325443ad39/c2fdfc039245d6885d07c7c7a4c27d1ed31b0ef41bd504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" y="894080"/>
            <a:ext cx="3628390" cy="144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箭头: 右 1"/>
          <p:cNvSpPr/>
          <p:nvPr/>
        </p:nvSpPr>
        <p:spPr>
          <a:xfrm>
            <a:off x="4271483" y="1531485"/>
            <a:ext cx="812259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" descr="http://g.hiphotos.baidu.com/baike/c0%3Dbaike72%2C5%2C5%2C72%2C24/sign=9928f08f462309f7f362a54013676796/d058ccbf6c81800acfba6c15b13533fa838ba61ea8d3677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556895"/>
            <a:ext cx="3109595" cy="192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文本框 13"/>
          <p:cNvSpPr txBox="1"/>
          <p:nvPr/>
        </p:nvSpPr>
        <p:spPr>
          <a:xfrm>
            <a:off x="855980" y="2367915"/>
            <a:ext cx="2983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/>
              <a:t>图灵计算的模型（</a:t>
            </a:r>
            <a:r>
              <a:rPr lang="en-US" altLang="zh-CN" sz="1800" b="1" dirty="0"/>
              <a:t>1936</a:t>
            </a:r>
            <a:r>
              <a:rPr lang="zh-CN" altLang="en-US" sz="1800" b="1" dirty="0"/>
              <a:t>）</a:t>
            </a:r>
          </a:p>
        </p:txBody>
      </p:sp>
      <p:sp>
        <p:nvSpPr>
          <p:cNvPr id="37" name="文本框 14"/>
          <p:cNvSpPr txBox="1"/>
          <p:nvPr/>
        </p:nvSpPr>
        <p:spPr>
          <a:xfrm>
            <a:off x="5467985" y="2334260"/>
            <a:ext cx="326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/>
              <a:t>冯诺依曼体系结构（</a:t>
            </a:r>
            <a:r>
              <a:rPr lang="en-US" altLang="zh-CN" sz="1800" b="1" dirty="0"/>
              <a:t>1945</a:t>
            </a:r>
            <a:r>
              <a:rPr lang="zh-CN" altLang="en-US" sz="1800" b="1" dirty="0"/>
              <a:t>）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4763"/>
            <a:ext cx="9144000" cy="557212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历代版本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15301" y="241153"/>
            <a:ext cx="3513396" cy="780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左大括号 3"/>
          <p:cNvSpPr/>
          <p:nvPr/>
        </p:nvSpPr>
        <p:spPr bwMode="auto">
          <a:xfrm rot="5400000">
            <a:off x="1931144" y="2045379"/>
            <a:ext cx="97072" cy="463180"/>
          </a:xfrm>
          <a:prstGeom prst="leftBrace">
            <a:avLst>
              <a:gd name="adj1" fmla="val 66993"/>
              <a:gd name="adj2" fmla="val 50000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" name="左大括号 5"/>
          <p:cNvSpPr/>
          <p:nvPr/>
        </p:nvSpPr>
        <p:spPr bwMode="auto">
          <a:xfrm rot="5400000">
            <a:off x="4224322" y="2045382"/>
            <a:ext cx="97073" cy="463180"/>
          </a:xfrm>
          <a:prstGeom prst="leftBrace">
            <a:avLst>
              <a:gd name="adj1" fmla="val 66993"/>
              <a:gd name="adj2" fmla="val 50000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左大括号 6"/>
          <p:cNvSpPr/>
          <p:nvPr/>
        </p:nvSpPr>
        <p:spPr bwMode="auto">
          <a:xfrm rot="5400000">
            <a:off x="7306569" y="2034733"/>
            <a:ext cx="114247" cy="467301"/>
          </a:xfrm>
          <a:prstGeom prst="leftBrace">
            <a:avLst>
              <a:gd name="adj1" fmla="val 66993"/>
              <a:gd name="adj2" fmla="val 50000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9145" y="180228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0.01 ~ 1.0</a:t>
            </a:r>
            <a:endParaRPr lang="zh-CN" alt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81813" y="180228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1.0 ~ 2.6</a:t>
            </a:r>
            <a:endParaRPr lang="zh-CN" alt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72647" y="180228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3.0 ~ now</a:t>
            </a:r>
            <a:endParaRPr lang="zh-CN" alt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19477" y="145646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A.B.C</a:t>
            </a:r>
            <a:endParaRPr lang="zh-CN" alt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36970" y="1166094"/>
            <a:ext cx="755335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10" dirty="0">
                <a:solidFill>
                  <a:srgbClr val="333333"/>
                </a:solidFill>
                <a:latin typeface="Consolas" panose="020B0609020204030204" pitchFamily="49" charset="0"/>
              </a:rPr>
              <a:t>大幅更改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26143" y="992119"/>
            <a:ext cx="755335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10" dirty="0">
                <a:solidFill>
                  <a:srgbClr val="333333"/>
                </a:solidFill>
                <a:latin typeface="Consolas" panose="020B0609020204030204" pitchFamily="49" charset="0"/>
              </a:rPr>
              <a:t>重大修改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94571" y="1183433"/>
            <a:ext cx="755335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10" dirty="0">
                <a:solidFill>
                  <a:srgbClr val="333333"/>
                </a:solidFill>
                <a:latin typeface="Consolas" panose="020B0609020204030204" pitchFamily="49" charset="0"/>
              </a:rPr>
              <a:t>轻微修改</a:t>
            </a:r>
          </a:p>
        </p:txBody>
      </p:sp>
      <p:cxnSp>
        <p:nvCxnSpPr>
          <p:cNvPr id="15" name="连接符: 肘形 14"/>
          <p:cNvCxnSpPr>
            <a:stCxn id="12" idx="2"/>
          </p:cNvCxnSpPr>
          <p:nvPr/>
        </p:nvCxnSpPr>
        <p:spPr bwMode="auto">
          <a:xfrm rot="16200000" flipH="1">
            <a:off x="3560152" y="1383409"/>
            <a:ext cx="1089571" cy="1180598"/>
          </a:xfrm>
          <a:prstGeom prst="bentConnector2">
            <a:avLst/>
          </a:prstGeom>
          <a:solidFill>
            <a:srgbClr val="CCFF66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连接符: 肘形 21"/>
          <p:cNvCxnSpPr>
            <a:stCxn id="11" idx="1"/>
            <a:endCxn id="12" idx="2"/>
          </p:cNvCxnSpPr>
          <p:nvPr/>
        </p:nvCxnSpPr>
        <p:spPr bwMode="auto">
          <a:xfrm rot="10800000">
            <a:off x="3514639" y="1428924"/>
            <a:ext cx="304839" cy="212207"/>
          </a:xfrm>
          <a:prstGeom prst="bentConnector2">
            <a:avLst/>
          </a:prstGeom>
          <a:solidFill>
            <a:srgbClr val="CCFF66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连接符: 肘形 23"/>
          <p:cNvCxnSpPr>
            <a:stCxn id="11" idx="3"/>
            <a:endCxn id="14" idx="2"/>
          </p:cNvCxnSpPr>
          <p:nvPr/>
        </p:nvCxnSpPr>
        <p:spPr bwMode="auto">
          <a:xfrm flipV="1">
            <a:off x="4637330" y="1446262"/>
            <a:ext cx="434909" cy="194868"/>
          </a:xfrm>
          <a:prstGeom prst="bentConnector2">
            <a:avLst/>
          </a:prstGeom>
          <a:solidFill>
            <a:srgbClr val="CCFF66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接箭头连接符 25"/>
          <p:cNvCxnSpPr>
            <a:stCxn id="11" idx="0"/>
            <a:endCxn id="13" idx="2"/>
          </p:cNvCxnSpPr>
          <p:nvPr/>
        </p:nvCxnSpPr>
        <p:spPr bwMode="auto">
          <a:xfrm flipV="1">
            <a:off x="4228404" y="1254948"/>
            <a:ext cx="75407" cy="201516"/>
          </a:xfrm>
          <a:prstGeom prst="straightConnector1">
            <a:avLst/>
          </a:prstGeom>
          <a:solidFill>
            <a:srgbClr val="CCFF66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文本框 50"/>
          <p:cNvSpPr txBox="1"/>
          <p:nvPr/>
        </p:nvSpPr>
        <p:spPr>
          <a:xfrm>
            <a:off x="6836756" y="145210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Consolas" panose="020B0609020204030204" pitchFamily="49" charset="0"/>
              </a:rPr>
              <a:t>A.B.C</a:t>
            </a:r>
            <a:endParaRPr lang="zh-CN" alt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154248" y="1161738"/>
            <a:ext cx="755335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10" dirty="0">
                <a:solidFill>
                  <a:srgbClr val="333333"/>
                </a:solidFill>
                <a:latin typeface="Consolas" panose="020B0609020204030204" pitchFamily="49" charset="0"/>
              </a:rPr>
              <a:t>主版本号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943421" y="987763"/>
            <a:ext cx="755335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10" dirty="0">
                <a:solidFill>
                  <a:srgbClr val="333333"/>
                </a:solidFill>
                <a:latin typeface="Consolas" panose="020B0609020204030204" pitchFamily="49" charset="0"/>
              </a:rPr>
              <a:t>内核版本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853899" y="1179077"/>
            <a:ext cx="470000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10" dirty="0">
                <a:solidFill>
                  <a:srgbClr val="333333"/>
                </a:solidFill>
                <a:latin typeface="Consolas" panose="020B0609020204030204" pitchFamily="49" charset="0"/>
              </a:rPr>
              <a:t>补丁</a:t>
            </a:r>
          </a:p>
        </p:txBody>
      </p:sp>
      <p:cxnSp>
        <p:nvCxnSpPr>
          <p:cNvPr id="55" name="连接符: 肘形 54"/>
          <p:cNvCxnSpPr>
            <a:stCxn id="51" idx="1"/>
            <a:endCxn id="52" idx="2"/>
          </p:cNvCxnSpPr>
          <p:nvPr/>
        </p:nvCxnSpPr>
        <p:spPr bwMode="auto">
          <a:xfrm rot="10800000">
            <a:off x="6531916" y="1424568"/>
            <a:ext cx="304840" cy="212207"/>
          </a:xfrm>
          <a:prstGeom prst="bentConnector2">
            <a:avLst/>
          </a:prstGeom>
          <a:solidFill>
            <a:srgbClr val="CCFF66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连接符: 肘形 55"/>
          <p:cNvCxnSpPr>
            <a:stCxn id="51" idx="3"/>
            <a:endCxn id="54" idx="2"/>
          </p:cNvCxnSpPr>
          <p:nvPr/>
        </p:nvCxnSpPr>
        <p:spPr bwMode="auto">
          <a:xfrm flipV="1">
            <a:off x="7654609" y="1441906"/>
            <a:ext cx="434290" cy="194868"/>
          </a:xfrm>
          <a:prstGeom prst="bentConnector2">
            <a:avLst/>
          </a:prstGeom>
          <a:solidFill>
            <a:srgbClr val="CCFF66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>
            <a:stCxn id="51" idx="0"/>
            <a:endCxn id="53" idx="2"/>
          </p:cNvCxnSpPr>
          <p:nvPr/>
        </p:nvCxnSpPr>
        <p:spPr bwMode="auto">
          <a:xfrm flipV="1">
            <a:off x="7245683" y="1250592"/>
            <a:ext cx="75406" cy="201516"/>
          </a:xfrm>
          <a:prstGeom prst="straightConnector1">
            <a:avLst/>
          </a:prstGeom>
          <a:solidFill>
            <a:srgbClr val="CCFF66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/>
      <p:bldP spid="9" grpId="0"/>
      <p:bldP spid="10" grpId="0"/>
      <p:bldP spid="11" grpId="0"/>
      <p:bldP spid="12" grpId="0"/>
      <p:bldP spid="13" grpId="0"/>
      <p:bldP spid="14" grpId="0"/>
      <p:bldP spid="51" grpId="0"/>
      <p:bldP spid="52" grpId="0"/>
      <p:bldP spid="53" grpId="0"/>
      <p:bldP spid="5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548" y="1774994"/>
            <a:ext cx="1557338" cy="3076575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19050"/>
            <a:ext cx="9144000" cy="55721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无处不在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4"/>
          <a:stretch>
            <a:fillRect/>
          </a:stretch>
        </p:blipFill>
        <p:spPr>
          <a:xfrm>
            <a:off x="1664843" y="4797152"/>
            <a:ext cx="1574043" cy="658255"/>
          </a:xfrm>
          <a:prstGeom prst="rect">
            <a:avLst/>
          </a:prstGeom>
        </p:spPr>
      </p:pic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91690"/>
            <a:ext cx="2284420" cy="68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844716"/>
            <a:ext cx="4190119" cy="2070878"/>
          </a:xfrm>
          <a:prstGeom prst="rect">
            <a:avLst/>
          </a:prstGeom>
        </p:spPr>
      </p:pic>
      <p:pic>
        <p:nvPicPr>
          <p:cNvPr id="1030" name="Picture 6" descr="AWS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796" y="1433342"/>
            <a:ext cx="1758462" cy="10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30163"/>
            <a:ext cx="9144000" cy="557212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无处不在</a:t>
            </a: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3" y="2386846"/>
            <a:ext cx="1861130" cy="186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50032"/>
            <a:ext cx="4410977" cy="25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5220072" y="4663390"/>
            <a:ext cx="2832827" cy="546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955" dirty="0">
                <a:solidFill>
                  <a:srgbClr val="1A1A1A"/>
                </a:solidFill>
                <a:latin typeface="-apple-system"/>
              </a:rPr>
              <a:t>海量嵌入式设备</a:t>
            </a:r>
            <a:endParaRPr lang="zh-CN" altLang="en-US" b="0" dirty="0">
              <a:solidFill>
                <a:srgbClr val="1A1A1A"/>
              </a:solidFill>
              <a:latin typeface="-apple-syste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0" y="1801000"/>
            <a:ext cx="4238625" cy="3111500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4763"/>
            <a:ext cx="9144000" cy="557212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的多架构支持</a:t>
            </a:r>
          </a:p>
        </p:txBody>
      </p:sp>
      <p:pic>
        <p:nvPicPr>
          <p:cNvPr id="3074" name="Picture 2" descr="查看源图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4" y="1801000"/>
            <a:ext cx="1237632" cy="123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查看源图像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8" r="53070" b="66223"/>
          <a:stretch>
            <a:fillRect/>
          </a:stretch>
        </p:blipFill>
        <p:spPr bwMode="auto">
          <a:xfrm>
            <a:off x="7136719" y="2066875"/>
            <a:ext cx="1670905" cy="7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741" y="3212976"/>
            <a:ext cx="1120859" cy="112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查看源图像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47"/>
          <a:stretch>
            <a:fillRect/>
          </a:stretch>
        </p:blipFill>
        <p:spPr bwMode="auto">
          <a:xfrm>
            <a:off x="5306385" y="3592399"/>
            <a:ext cx="1992030" cy="36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789582" y="4508180"/>
            <a:ext cx="707245" cy="546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955" dirty="0">
                <a:solidFill>
                  <a:srgbClr val="1A1A1A"/>
                </a:solidFill>
                <a:latin typeface="-apple-system"/>
              </a:rPr>
              <a:t>……</a:t>
            </a:r>
            <a:endParaRPr lang="zh-CN" altLang="en-US" b="0" dirty="0">
              <a:solidFill>
                <a:srgbClr val="1A1A1A"/>
              </a:solidFill>
              <a:latin typeface="-apple-syste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540668"/>
            <a:ext cx="8242300" cy="3776663"/>
          </a:xfr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内核开发组成员合照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14850" y="2917617"/>
            <a:ext cx="2526654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90" dirty="0">
                <a:solidFill>
                  <a:srgbClr val="333333"/>
                </a:solidFill>
                <a:latin typeface="+mj-ea"/>
                <a:ea typeface="+mj-ea"/>
              </a:rPr>
              <a:t>本节完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45436"/>
            <a:ext cx="5187950" cy="345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57213"/>
          </a:xfrm>
        </p:spPr>
        <p:txBody>
          <a:bodyPr/>
          <a:lstStyle/>
          <a:p>
            <a:r>
              <a:rPr lang="zh-CN" altLang="en-US" dirty="0"/>
              <a:t>人工操作系统</a:t>
            </a:r>
          </a:p>
        </p:txBody>
      </p:sp>
      <p:sp>
        <p:nvSpPr>
          <p:cNvPr id="5" name="矩形 4"/>
          <p:cNvSpPr/>
          <p:nvPr/>
        </p:nvSpPr>
        <p:spPr>
          <a:xfrm>
            <a:off x="2795553" y="53654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>
                <a:solidFill>
                  <a:srgbClr val="454545"/>
                </a:solidFill>
                <a:latin typeface="+mj-ea"/>
                <a:ea typeface="+mj-ea"/>
              </a:rPr>
              <a:t>穿孔纸带</a:t>
            </a:r>
            <a:endParaRPr lang="zh-CN" altLang="en-US" dirty="0">
              <a:solidFill>
                <a:srgbClr val="454545"/>
              </a:solidFill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444208" y="1000406"/>
            <a:ext cx="2247563" cy="4740702"/>
            <a:chOff x="6968182" y="1276089"/>
            <a:chExt cx="2434860" cy="5135760"/>
          </a:xfrm>
        </p:grpSpPr>
        <p:sp>
          <p:nvSpPr>
            <p:cNvPr id="12" name="矩形 11"/>
            <p:cNvSpPr/>
            <p:nvPr/>
          </p:nvSpPr>
          <p:spPr>
            <a:xfrm>
              <a:off x="7785503" y="6011739"/>
              <a:ext cx="7001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</a:rPr>
                <a:t>结果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968182" y="1276089"/>
              <a:ext cx="2434860" cy="4608965"/>
              <a:chOff x="6968182" y="1276089"/>
              <a:chExt cx="2434860" cy="4608965"/>
            </a:xfrm>
          </p:grpSpPr>
          <p:sp>
            <p:nvSpPr>
              <p:cNvPr id="6" name="箭头: 右 5"/>
              <p:cNvSpPr/>
              <p:nvPr/>
            </p:nvSpPr>
            <p:spPr bwMode="auto">
              <a:xfrm rot="5400000">
                <a:off x="7969588" y="2818175"/>
                <a:ext cx="432048" cy="916951"/>
              </a:xfrm>
              <a:prstGeom prst="rightArrow">
                <a:avLst/>
              </a:prstGeom>
              <a:solidFill>
                <a:srgbClr val="33333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4406" tIns="42203" rIns="84406" bIns="42203" numCol="1" rtlCol="0" anchor="t" anchorCtr="0" compatLnSpc="1">
                <a:spAutoFit/>
              </a:bodyPr>
              <a:lstStyle/>
              <a:p>
                <a:pPr algn="ctr" defTabSz="843915" eaLnBrk="1" hangingPunct="1"/>
                <a:endParaRPr kumimoji="1" lang="zh-CN" altLang="en-US" sz="2215" b="1">
                  <a:solidFill>
                    <a:schemeClr val="bg2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 bwMode="auto">
              <a:xfrm>
                <a:off x="6968182" y="2423165"/>
                <a:ext cx="2434860" cy="510707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4406" tIns="42203" rIns="84406" bIns="42203" numCol="1" rtlCol="0" anchor="t" anchorCtr="0" compatLnSpc="1">
                <a:spAutoFit/>
              </a:bodyPr>
              <a:lstStyle/>
              <a:p>
                <a:pPr algn="ctr" defTabSz="843915" eaLnBrk="1" hangingPunct="1"/>
                <a:r>
                  <a:rPr lang="zh-CN" altLang="en-US" dirty="0">
                    <a:solidFill>
                      <a:srgbClr val="333333"/>
                    </a:solidFill>
                  </a:rPr>
                  <a:t>输入机</a:t>
                </a:r>
                <a:endParaRPr kumimoji="1" lang="zh-CN" altLang="en-US" sz="2215" b="1" dirty="0">
                  <a:solidFill>
                    <a:srgbClr val="333333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7785503" y="1276089"/>
                <a:ext cx="7001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333333"/>
                    </a:solidFill>
                  </a:rPr>
                  <a:t>纸带</a:t>
                </a:r>
              </a:p>
            </p:txBody>
          </p:sp>
          <p:sp>
            <p:nvSpPr>
              <p:cNvPr id="9" name="箭头: 右 8"/>
              <p:cNvSpPr/>
              <p:nvPr/>
            </p:nvSpPr>
            <p:spPr bwMode="auto">
              <a:xfrm rot="5400000">
                <a:off x="7969588" y="1621985"/>
                <a:ext cx="432048" cy="916951"/>
              </a:xfrm>
              <a:prstGeom prst="rightArrow">
                <a:avLst/>
              </a:prstGeom>
              <a:solidFill>
                <a:srgbClr val="33333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4406" tIns="42203" rIns="84406" bIns="42203" numCol="1" rtlCol="0" anchor="t" anchorCtr="0" compatLnSpc="1">
                <a:spAutoFit/>
              </a:bodyPr>
              <a:lstStyle/>
              <a:p>
                <a:pPr algn="ctr" defTabSz="843915" eaLnBrk="1" hangingPunct="1"/>
                <a:endParaRPr kumimoji="1" lang="zh-CN" altLang="en-US" sz="2215" b="1">
                  <a:solidFill>
                    <a:schemeClr val="bg2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0" name="矩形: 圆角 9"/>
              <p:cNvSpPr/>
              <p:nvPr/>
            </p:nvSpPr>
            <p:spPr bwMode="auto">
              <a:xfrm>
                <a:off x="6968182" y="3619356"/>
                <a:ext cx="2434860" cy="510707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4406" tIns="42203" rIns="84406" bIns="42203" numCol="1" rtlCol="0" anchor="t" anchorCtr="0" compatLnSpc="1">
                <a:spAutoFit/>
              </a:bodyPr>
              <a:lstStyle/>
              <a:p>
                <a:pPr algn="ctr" defTabSz="843915" eaLnBrk="1" hangingPunct="1"/>
                <a:r>
                  <a:rPr lang="zh-CN" altLang="en-US" dirty="0">
                    <a:solidFill>
                      <a:srgbClr val="333333"/>
                    </a:solidFill>
                  </a:rPr>
                  <a:t>计算机</a:t>
                </a:r>
                <a:endParaRPr kumimoji="1" lang="zh-CN" altLang="en-US" sz="2215" b="1" dirty="0">
                  <a:solidFill>
                    <a:srgbClr val="333333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1" name="矩形: 圆角 10"/>
              <p:cNvSpPr/>
              <p:nvPr/>
            </p:nvSpPr>
            <p:spPr bwMode="auto">
              <a:xfrm>
                <a:off x="6968182" y="4815546"/>
                <a:ext cx="2434860" cy="510707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4406" tIns="42203" rIns="84406" bIns="42203" numCol="1" rtlCol="0" anchor="t" anchorCtr="0" compatLnSpc="1">
                <a:spAutoFit/>
              </a:bodyPr>
              <a:lstStyle/>
              <a:p>
                <a:pPr algn="ctr" defTabSz="843915" eaLnBrk="1" hangingPunct="1"/>
                <a:r>
                  <a:rPr lang="zh-CN" altLang="en-US" dirty="0">
                    <a:solidFill>
                      <a:srgbClr val="333333"/>
                    </a:solidFill>
                  </a:rPr>
                  <a:t>输出机</a:t>
                </a:r>
                <a:endParaRPr kumimoji="1" lang="zh-CN" altLang="en-US" sz="2215" b="1" dirty="0">
                  <a:solidFill>
                    <a:srgbClr val="333333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3" name="箭头: 右 12"/>
              <p:cNvSpPr/>
              <p:nvPr/>
            </p:nvSpPr>
            <p:spPr bwMode="auto">
              <a:xfrm rot="5400000">
                <a:off x="7969588" y="4014365"/>
                <a:ext cx="432048" cy="916951"/>
              </a:xfrm>
              <a:prstGeom prst="rightArrow">
                <a:avLst/>
              </a:prstGeom>
              <a:solidFill>
                <a:srgbClr val="33333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4406" tIns="42203" rIns="84406" bIns="42203" numCol="1" rtlCol="0" anchor="t" anchorCtr="0" compatLnSpc="1">
                <a:spAutoFit/>
              </a:bodyPr>
              <a:lstStyle/>
              <a:p>
                <a:pPr algn="ctr" defTabSz="843915" eaLnBrk="1" hangingPunct="1"/>
                <a:endParaRPr kumimoji="1" lang="zh-CN" altLang="en-US" sz="2215" b="1">
                  <a:solidFill>
                    <a:schemeClr val="bg2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4" name="箭头: 右 13"/>
              <p:cNvSpPr/>
              <p:nvPr/>
            </p:nvSpPr>
            <p:spPr bwMode="auto">
              <a:xfrm rot="5400000">
                <a:off x="7969588" y="5210554"/>
                <a:ext cx="432048" cy="916951"/>
              </a:xfrm>
              <a:prstGeom prst="rightArrow">
                <a:avLst/>
              </a:prstGeom>
              <a:solidFill>
                <a:srgbClr val="33333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4406" tIns="42203" rIns="84406" bIns="42203" numCol="1" rtlCol="0" anchor="t" anchorCtr="0" compatLnSpc="1">
                <a:spAutoFit/>
              </a:bodyPr>
              <a:lstStyle/>
              <a:p>
                <a:pPr algn="ctr" defTabSz="843915" eaLnBrk="1" hangingPunct="1"/>
                <a:endParaRPr kumimoji="1" lang="zh-CN" altLang="en-US" sz="2215" b="1">
                  <a:solidFill>
                    <a:schemeClr val="bg2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7938"/>
            <a:ext cx="9144000" cy="557213"/>
          </a:xfrm>
        </p:spPr>
        <p:txBody>
          <a:bodyPr/>
          <a:lstStyle/>
          <a:p>
            <a:r>
              <a:rPr lang="zh-CN" altLang="en-US" dirty="0"/>
              <a:t>批处理系统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2" y="1018289"/>
            <a:ext cx="3722260" cy="41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532893" y="538788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solidFill>
                  <a:srgbClr val="454545"/>
                </a:solidFill>
                <a:latin typeface="+mj-ea"/>
                <a:ea typeface="+mj-ea"/>
              </a:rPr>
              <a:t>TRADIC 1954</a:t>
            </a:r>
          </a:p>
          <a:p>
            <a:r>
              <a:rPr lang="zh-CN" altLang="en-US" kern="100" dirty="0">
                <a:solidFill>
                  <a:srgbClr val="454545"/>
                </a:solidFill>
                <a:latin typeface="+mj-ea"/>
                <a:ea typeface="+mj-ea"/>
              </a:rPr>
              <a:t>第一台晶体管计算机</a:t>
            </a:r>
            <a:endParaRPr lang="zh-CN" altLang="en-US" dirty="0">
              <a:solidFill>
                <a:srgbClr val="454545"/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48064" y="913128"/>
            <a:ext cx="3610755" cy="5121092"/>
            <a:chOff x="5497195" y="1190030"/>
            <a:chExt cx="3911651" cy="5547849"/>
          </a:xfrm>
        </p:grpSpPr>
        <p:sp>
          <p:nvSpPr>
            <p:cNvPr id="10" name="矩形 9"/>
            <p:cNvSpPr/>
            <p:nvPr/>
          </p:nvSpPr>
          <p:spPr>
            <a:xfrm>
              <a:off x="5497195" y="6048571"/>
              <a:ext cx="7001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</a:rPr>
                <a:t>结果</a:t>
              </a:r>
            </a:p>
          </p:txBody>
        </p:sp>
        <p:sp>
          <p:nvSpPr>
            <p:cNvPr id="12" name="箭头: 右 11"/>
            <p:cNvSpPr/>
            <p:nvPr/>
          </p:nvSpPr>
          <p:spPr bwMode="auto">
            <a:xfrm rot="5400000">
              <a:off x="7969588" y="2818175"/>
              <a:ext cx="432048" cy="916951"/>
            </a:xfrm>
            <a:prstGeom prst="rightArrow">
              <a:avLst/>
            </a:prstGeom>
            <a:solidFill>
              <a:srgbClr val="33333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3" name="矩形: 圆角 12"/>
            <p:cNvSpPr/>
            <p:nvPr/>
          </p:nvSpPr>
          <p:spPr bwMode="auto">
            <a:xfrm>
              <a:off x="6968182" y="2423165"/>
              <a:ext cx="2434860" cy="51070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r>
                <a:rPr lang="zh-CN" altLang="en-US" dirty="0">
                  <a:solidFill>
                    <a:srgbClr val="333333"/>
                  </a:solidFill>
                </a:rPr>
                <a:t>输入机</a:t>
              </a:r>
              <a:endParaRPr kumimoji="1" lang="zh-CN" altLang="en-US" sz="2215" b="1" dirty="0">
                <a:solidFill>
                  <a:srgbClr val="333333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497195" y="1214587"/>
              <a:ext cx="7001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</a:rPr>
                <a:t>纸带</a:t>
              </a:r>
            </a:p>
          </p:txBody>
        </p:sp>
        <p:sp>
          <p:nvSpPr>
            <p:cNvPr id="15" name="箭头: 右 14"/>
            <p:cNvSpPr/>
            <p:nvPr/>
          </p:nvSpPr>
          <p:spPr bwMode="auto">
            <a:xfrm rot="5400000">
              <a:off x="7969588" y="1621985"/>
              <a:ext cx="432048" cy="916951"/>
            </a:xfrm>
            <a:prstGeom prst="rightArrow">
              <a:avLst/>
            </a:prstGeom>
            <a:solidFill>
              <a:srgbClr val="33333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6" name="矩形: 圆角 15"/>
            <p:cNvSpPr/>
            <p:nvPr/>
          </p:nvSpPr>
          <p:spPr bwMode="auto">
            <a:xfrm>
              <a:off x="6968182" y="3619356"/>
              <a:ext cx="2434860" cy="51070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r>
                <a:rPr lang="zh-CN" altLang="en-US" dirty="0">
                  <a:solidFill>
                    <a:srgbClr val="333333"/>
                  </a:solidFill>
                </a:rPr>
                <a:t>计算机</a:t>
              </a:r>
              <a:endParaRPr kumimoji="1" lang="zh-CN" altLang="en-US" sz="2215" b="1" dirty="0">
                <a:solidFill>
                  <a:srgbClr val="333333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7" name="矩形: 圆角 16"/>
            <p:cNvSpPr/>
            <p:nvPr/>
          </p:nvSpPr>
          <p:spPr bwMode="auto">
            <a:xfrm>
              <a:off x="6968182" y="4815546"/>
              <a:ext cx="2434860" cy="51070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r>
                <a:rPr lang="zh-CN" altLang="en-US" dirty="0">
                  <a:solidFill>
                    <a:srgbClr val="333333"/>
                  </a:solidFill>
                </a:rPr>
                <a:t>输出机</a:t>
              </a:r>
              <a:endParaRPr kumimoji="1" lang="zh-CN" altLang="en-US" sz="2215" b="1" dirty="0">
                <a:solidFill>
                  <a:srgbClr val="333333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8" name="箭头: 右 17"/>
            <p:cNvSpPr/>
            <p:nvPr/>
          </p:nvSpPr>
          <p:spPr bwMode="auto">
            <a:xfrm rot="5400000">
              <a:off x="7969588" y="4014365"/>
              <a:ext cx="432048" cy="916951"/>
            </a:xfrm>
            <a:prstGeom prst="rightArrow">
              <a:avLst/>
            </a:prstGeom>
            <a:solidFill>
              <a:srgbClr val="33333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9" name="箭头: 右 18"/>
            <p:cNvSpPr/>
            <p:nvPr/>
          </p:nvSpPr>
          <p:spPr bwMode="auto">
            <a:xfrm rot="5400000">
              <a:off x="7969588" y="5210555"/>
              <a:ext cx="432048" cy="916951"/>
            </a:xfrm>
            <a:prstGeom prst="rightArrow">
              <a:avLst/>
            </a:prstGeom>
            <a:solidFill>
              <a:srgbClr val="33333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0" name="矩形: 圆角 19"/>
            <p:cNvSpPr/>
            <p:nvPr/>
          </p:nvSpPr>
          <p:spPr bwMode="auto">
            <a:xfrm>
              <a:off x="6973986" y="1190030"/>
              <a:ext cx="2434860" cy="51070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r>
                <a:rPr lang="zh-CN" altLang="en-US" dirty="0">
                  <a:solidFill>
                    <a:srgbClr val="333333"/>
                  </a:solidFill>
                </a:rPr>
                <a:t>磁带机</a:t>
              </a:r>
              <a:endParaRPr kumimoji="1" lang="zh-CN" altLang="en-US" sz="2215" b="1" dirty="0">
                <a:solidFill>
                  <a:srgbClr val="333333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1" name="矩形: 圆角 20"/>
            <p:cNvSpPr/>
            <p:nvPr/>
          </p:nvSpPr>
          <p:spPr bwMode="auto">
            <a:xfrm>
              <a:off x="6968182" y="6024014"/>
              <a:ext cx="2434860" cy="510707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r>
                <a:rPr lang="zh-CN" altLang="en-US" dirty="0">
                  <a:solidFill>
                    <a:srgbClr val="333333"/>
                  </a:solidFill>
                </a:rPr>
                <a:t>磁带机</a:t>
              </a:r>
              <a:endParaRPr kumimoji="1" lang="zh-CN" altLang="en-US" sz="2215" b="1" dirty="0">
                <a:solidFill>
                  <a:srgbClr val="333333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2" name="箭头: 右 21"/>
            <p:cNvSpPr/>
            <p:nvPr/>
          </p:nvSpPr>
          <p:spPr bwMode="auto">
            <a:xfrm rot="10800000">
              <a:off x="6416774" y="5820928"/>
              <a:ext cx="432048" cy="916951"/>
            </a:xfrm>
            <a:prstGeom prst="rightArrow">
              <a:avLst/>
            </a:prstGeom>
            <a:solidFill>
              <a:srgbClr val="33333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3" name="箭头: 右 22"/>
            <p:cNvSpPr/>
            <p:nvPr/>
          </p:nvSpPr>
          <p:spPr bwMode="auto">
            <a:xfrm>
              <a:off x="6416773" y="1190030"/>
              <a:ext cx="432048" cy="916951"/>
            </a:xfrm>
            <a:prstGeom prst="rightArrow">
              <a:avLst/>
            </a:prstGeom>
            <a:solidFill>
              <a:srgbClr val="33333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-7938"/>
            <a:ext cx="9144000" cy="557213"/>
          </a:xfrm>
        </p:spPr>
        <p:txBody>
          <a:bodyPr/>
          <a:lstStyle/>
          <a:p>
            <a:r>
              <a:rPr lang="zh-CN" altLang="en-US" dirty="0"/>
              <a:t>脱机批处理系统</a:t>
            </a:r>
          </a:p>
        </p:txBody>
      </p:sp>
      <p:sp>
        <p:nvSpPr>
          <p:cNvPr id="10" name="矩形 9"/>
          <p:cNvSpPr/>
          <p:nvPr/>
        </p:nvSpPr>
        <p:spPr>
          <a:xfrm>
            <a:off x="1470978" y="54449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</a:rPr>
              <a:t>结果</a:t>
            </a:r>
          </a:p>
        </p:txBody>
      </p:sp>
      <p:sp>
        <p:nvSpPr>
          <p:cNvPr id="13" name="矩形: 圆角 12"/>
          <p:cNvSpPr/>
          <p:nvPr/>
        </p:nvSpPr>
        <p:spPr bwMode="auto">
          <a:xfrm>
            <a:off x="716528" y="2052473"/>
            <a:ext cx="2247563" cy="471422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r>
              <a:rPr lang="zh-CN" altLang="en-US" dirty="0">
                <a:solidFill>
                  <a:srgbClr val="333333"/>
                </a:solidFill>
              </a:rPr>
              <a:t>输入机</a:t>
            </a:r>
            <a:endParaRPr kumimoji="1" lang="zh-CN" altLang="en-US" sz="2215" b="1" dirty="0">
              <a:solidFill>
                <a:srgbClr val="333333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0978" y="103431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</a:rPr>
              <a:t>输入</a:t>
            </a:r>
          </a:p>
        </p:txBody>
      </p:sp>
      <p:sp>
        <p:nvSpPr>
          <p:cNvPr id="16" name="矩形: 圆角 15"/>
          <p:cNvSpPr/>
          <p:nvPr/>
        </p:nvSpPr>
        <p:spPr bwMode="auto">
          <a:xfrm>
            <a:off x="6682481" y="3205593"/>
            <a:ext cx="2247563" cy="471422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r>
              <a:rPr lang="zh-CN" altLang="en-US" dirty="0">
                <a:solidFill>
                  <a:srgbClr val="333333"/>
                </a:solidFill>
              </a:rPr>
              <a:t>计算机</a:t>
            </a:r>
            <a:endParaRPr kumimoji="1" lang="zh-CN" altLang="en-US" sz="2215" b="1" dirty="0">
              <a:solidFill>
                <a:srgbClr val="333333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" name="矩形: 圆角 16"/>
          <p:cNvSpPr/>
          <p:nvPr/>
        </p:nvSpPr>
        <p:spPr bwMode="auto">
          <a:xfrm>
            <a:off x="716528" y="4300630"/>
            <a:ext cx="2247563" cy="471422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r>
              <a:rPr lang="zh-CN" altLang="en-US" dirty="0">
                <a:solidFill>
                  <a:srgbClr val="333333"/>
                </a:solidFill>
              </a:rPr>
              <a:t>输出机</a:t>
            </a:r>
            <a:endParaRPr kumimoji="1" lang="zh-CN" altLang="en-US" sz="2215" b="1" dirty="0">
              <a:solidFill>
                <a:srgbClr val="333333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4860032" y="2018537"/>
            <a:ext cx="2247563" cy="471422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r>
              <a:rPr lang="zh-CN" altLang="en-US" dirty="0">
                <a:solidFill>
                  <a:srgbClr val="333333"/>
                </a:solidFill>
              </a:rPr>
              <a:t>磁带机</a:t>
            </a:r>
            <a:endParaRPr kumimoji="1" lang="zh-CN" altLang="en-US" sz="2215" b="1" dirty="0">
              <a:solidFill>
                <a:srgbClr val="333333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" name="矩形: 圆角 20"/>
          <p:cNvSpPr/>
          <p:nvPr/>
        </p:nvSpPr>
        <p:spPr bwMode="auto">
          <a:xfrm>
            <a:off x="4860032" y="4365104"/>
            <a:ext cx="2247563" cy="471422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r>
              <a:rPr lang="zh-CN" altLang="en-US" dirty="0">
                <a:solidFill>
                  <a:srgbClr val="333333"/>
                </a:solidFill>
              </a:rPr>
              <a:t>磁带机</a:t>
            </a:r>
            <a:endParaRPr kumimoji="1" lang="zh-CN" altLang="en-US" sz="2215" b="1" dirty="0">
              <a:solidFill>
                <a:srgbClr val="333333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2770439" y="3199784"/>
            <a:ext cx="2247563" cy="471422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r>
              <a:rPr kumimoji="1" lang="zh-CN" altLang="en-US" sz="2215" b="1" dirty="0">
                <a:solidFill>
                  <a:srgbClr val="333333"/>
                </a:solidFill>
                <a:latin typeface="Times New Roman" panose="02020603050405020304" pitchFamily="18" charset="0"/>
                <a:ea typeface="楷体_GB2312" pitchFamily="49" charset="-122"/>
              </a:rPr>
              <a:t>卫星机</a:t>
            </a:r>
          </a:p>
        </p:txBody>
      </p:sp>
      <p:sp>
        <p:nvSpPr>
          <p:cNvPr id="22" name="iconfont-11253-5327626"/>
          <p:cNvSpPr>
            <a:spLocks noChangeAspect="1"/>
          </p:cNvSpPr>
          <p:nvPr/>
        </p:nvSpPr>
        <p:spPr bwMode="auto">
          <a:xfrm rot="3939270">
            <a:off x="2761525" y="2692953"/>
            <a:ext cx="466210" cy="349973"/>
          </a:xfrm>
          <a:custGeom>
            <a:avLst/>
            <a:gdLst>
              <a:gd name="T0" fmla="*/ 10000 w 10000"/>
              <a:gd name="T1" fmla="*/ 1968 h 7507"/>
              <a:gd name="T2" fmla="*/ 9950 w 10000"/>
              <a:gd name="T3" fmla="*/ 2097 h 7507"/>
              <a:gd name="T4" fmla="*/ 8165 w 10000"/>
              <a:gd name="T5" fmla="*/ 3883 h 7507"/>
              <a:gd name="T6" fmla="*/ 8036 w 10000"/>
              <a:gd name="T7" fmla="*/ 3933 h 7507"/>
              <a:gd name="T8" fmla="*/ 7910 w 10000"/>
              <a:gd name="T9" fmla="*/ 3880 h 7507"/>
              <a:gd name="T10" fmla="*/ 7858 w 10000"/>
              <a:gd name="T11" fmla="*/ 3754 h 7507"/>
              <a:gd name="T12" fmla="*/ 7858 w 10000"/>
              <a:gd name="T13" fmla="*/ 2681 h 7507"/>
              <a:gd name="T14" fmla="*/ 179 w 10000"/>
              <a:gd name="T15" fmla="*/ 2681 h 7507"/>
              <a:gd name="T16" fmla="*/ 53 w 10000"/>
              <a:gd name="T17" fmla="*/ 2629 h 7507"/>
              <a:gd name="T18" fmla="*/ 0 w 10000"/>
              <a:gd name="T19" fmla="*/ 2503 h 7507"/>
              <a:gd name="T20" fmla="*/ 0 w 10000"/>
              <a:gd name="T21" fmla="*/ 1430 h 7507"/>
              <a:gd name="T22" fmla="*/ 53 w 10000"/>
              <a:gd name="T23" fmla="*/ 1304 h 7507"/>
              <a:gd name="T24" fmla="*/ 179 w 10000"/>
              <a:gd name="T25" fmla="*/ 1251 h 7507"/>
              <a:gd name="T26" fmla="*/ 7857 w 10000"/>
              <a:gd name="T27" fmla="*/ 1251 h 7507"/>
              <a:gd name="T28" fmla="*/ 7857 w 10000"/>
              <a:gd name="T29" fmla="*/ 179 h 7507"/>
              <a:gd name="T30" fmla="*/ 7907 w 10000"/>
              <a:gd name="T31" fmla="*/ 50 h 7507"/>
              <a:gd name="T32" fmla="*/ 8036 w 10000"/>
              <a:gd name="T33" fmla="*/ 0 h 7507"/>
              <a:gd name="T34" fmla="*/ 8170 w 10000"/>
              <a:gd name="T35" fmla="*/ 57 h 7507"/>
              <a:gd name="T36" fmla="*/ 9950 w 10000"/>
              <a:gd name="T37" fmla="*/ 1837 h 7507"/>
              <a:gd name="T38" fmla="*/ 10000 w 10000"/>
              <a:gd name="T39" fmla="*/ 1968 h 7507"/>
              <a:gd name="T40" fmla="*/ 10000 w 10000"/>
              <a:gd name="T41" fmla="*/ 5004 h 7507"/>
              <a:gd name="T42" fmla="*/ 10000 w 10000"/>
              <a:gd name="T43" fmla="*/ 6077 h 7507"/>
              <a:gd name="T44" fmla="*/ 9948 w 10000"/>
              <a:gd name="T45" fmla="*/ 6203 h 7507"/>
              <a:gd name="T46" fmla="*/ 9821 w 10000"/>
              <a:gd name="T47" fmla="*/ 6255 h 7507"/>
              <a:gd name="T48" fmla="*/ 2142 w 10000"/>
              <a:gd name="T49" fmla="*/ 6255 h 7507"/>
              <a:gd name="T50" fmla="*/ 2142 w 10000"/>
              <a:gd name="T51" fmla="*/ 7328 h 7507"/>
              <a:gd name="T52" fmla="*/ 2090 w 10000"/>
              <a:gd name="T53" fmla="*/ 7454 h 7507"/>
              <a:gd name="T54" fmla="*/ 1964 w 10000"/>
              <a:gd name="T55" fmla="*/ 7507 h 7507"/>
              <a:gd name="T56" fmla="*/ 1830 w 10000"/>
              <a:gd name="T57" fmla="*/ 7450 h 7507"/>
              <a:gd name="T58" fmla="*/ 51 w 10000"/>
              <a:gd name="T59" fmla="*/ 5665 h 7507"/>
              <a:gd name="T60" fmla="*/ 1 w 10000"/>
              <a:gd name="T61" fmla="*/ 5542 h 7507"/>
              <a:gd name="T62" fmla="*/ 51 w 10000"/>
              <a:gd name="T63" fmla="*/ 5413 h 7507"/>
              <a:gd name="T64" fmla="*/ 1838 w 10000"/>
              <a:gd name="T65" fmla="*/ 3627 h 7507"/>
              <a:gd name="T66" fmla="*/ 1966 w 10000"/>
              <a:gd name="T67" fmla="*/ 3577 h 7507"/>
              <a:gd name="T68" fmla="*/ 2093 w 10000"/>
              <a:gd name="T69" fmla="*/ 3629 h 7507"/>
              <a:gd name="T70" fmla="*/ 2145 w 10000"/>
              <a:gd name="T71" fmla="*/ 3755 h 7507"/>
              <a:gd name="T72" fmla="*/ 2145 w 10000"/>
              <a:gd name="T73" fmla="*/ 4828 h 7507"/>
              <a:gd name="T74" fmla="*/ 9824 w 10000"/>
              <a:gd name="T75" fmla="*/ 4828 h 7507"/>
              <a:gd name="T76" fmla="*/ 9950 w 10000"/>
              <a:gd name="T77" fmla="*/ 4880 h 7507"/>
              <a:gd name="T78" fmla="*/ 10000 w 10000"/>
              <a:gd name="T79" fmla="*/ 5004 h 7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000" h="7507">
                <a:moveTo>
                  <a:pt x="10000" y="1968"/>
                </a:moveTo>
                <a:cubicBezTo>
                  <a:pt x="10000" y="2019"/>
                  <a:pt x="9984" y="2063"/>
                  <a:pt x="9950" y="2097"/>
                </a:cubicBezTo>
                <a:lnTo>
                  <a:pt x="8165" y="3883"/>
                </a:lnTo>
                <a:cubicBezTo>
                  <a:pt x="8131" y="3917"/>
                  <a:pt x="8089" y="3933"/>
                  <a:pt x="8036" y="3933"/>
                </a:cubicBezTo>
                <a:cubicBezTo>
                  <a:pt x="7989" y="3933"/>
                  <a:pt x="7946" y="3915"/>
                  <a:pt x="7910" y="3880"/>
                </a:cubicBezTo>
                <a:cubicBezTo>
                  <a:pt x="7875" y="3845"/>
                  <a:pt x="7858" y="3803"/>
                  <a:pt x="7858" y="3754"/>
                </a:cubicBezTo>
                <a:lnTo>
                  <a:pt x="7858" y="2681"/>
                </a:lnTo>
                <a:lnTo>
                  <a:pt x="179" y="2681"/>
                </a:lnTo>
                <a:cubicBezTo>
                  <a:pt x="131" y="2681"/>
                  <a:pt x="89" y="2664"/>
                  <a:pt x="53" y="2629"/>
                </a:cubicBezTo>
                <a:cubicBezTo>
                  <a:pt x="18" y="2594"/>
                  <a:pt x="0" y="2551"/>
                  <a:pt x="0" y="2503"/>
                </a:cubicBezTo>
                <a:lnTo>
                  <a:pt x="0" y="1430"/>
                </a:lnTo>
                <a:cubicBezTo>
                  <a:pt x="0" y="1383"/>
                  <a:pt x="18" y="1340"/>
                  <a:pt x="53" y="1304"/>
                </a:cubicBezTo>
                <a:cubicBezTo>
                  <a:pt x="88" y="1269"/>
                  <a:pt x="130" y="1251"/>
                  <a:pt x="179" y="1251"/>
                </a:cubicBezTo>
                <a:lnTo>
                  <a:pt x="7857" y="1251"/>
                </a:lnTo>
                <a:lnTo>
                  <a:pt x="7857" y="179"/>
                </a:lnTo>
                <a:cubicBezTo>
                  <a:pt x="7857" y="128"/>
                  <a:pt x="7874" y="84"/>
                  <a:pt x="7907" y="50"/>
                </a:cubicBezTo>
                <a:cubicBezTo>
                  <a:pt x="7941" y="18"/>
                  <a:pt x="7984" y="0"/>
                  <a:pt x="8036" y="0"/>
                </a:cubicBezTo>
                <a:cubicBezTo>
                  <a:pt x="8080" y="0"/>
                  <a:pt x="8125" y="19"/>
                  <a:pt x="8170" y="57"/>
                </a:cubicBezTo>
                <a:lnTo>
                  <a:pt x="9950" y="1837"/>
                </a:lnTo>
                <a:cubicBezTo>
                  <a:pt x="9984" y="1873"/>
                  <a:pt x="10000" y="1915"/>
                  <a:pt x="10000" y="1968"/>
                </a:cubicBezTo>
                <a:close/>
                <a:moveTo>
                  <a:pt x="10000" y="5004"/>
                </a:moveTo>
                <a:lnTo>
                  <a:pt x="10000" y="6077"/>
                </a:lnTo>
                <a:cubicBezTo>
                  <a:pt x="10000" y="6124"/>
                  <a:pt x="9983" y="6167"/>
                  <a:pt x="9948" y="6203"/>
                </a:cubicBezTo>
                <a:cubicBezTo>
                  <a:pt x="9913" y="6238"/>
                  <a:pt x="9870" y="6255"/>
                  <a:pt x="9821" y="6255"/>
                </a:cubicBezTo>
                <a:lnTo>
                  <a:pt x="2142" y="6255"/>
                </a:lnTo>
                <a:lnTo>
                  <a:pt x="2142" y="7328"/>
                </a:lnTo>
                <a:cubicBezTo>
                  <a:pt x="2142" y="7375"/>
                  <a:pt x="2125" y="7418"/>
                  <a:pt x="2090" y="7454"/>
                </a:cubicBezTo>
                <a:cubicBezTo>
                  <a:pt x="2055" y="7489"/>
                  <a:pt x="2013" y="7507"/>
                  <a:pt x="1964" y="7507"/>
                </a:cubicBezTo>
                <a:cubicBezTo>
                  <a:pt x="1920" y="7507"/>
                  <a:pt x="1875" y="7488"/>
                  <a:pt x="1830" y="7450"/>
                </a:cubicBezTo>
                <a:lnTo>
                  <a:pt x="51" y="5665"/>
                </a:lnTo>
                <a:cubicBezTo>
                  <a:pt x="18" y="5632"/>
                  <a:pt x="1" y="5592"/>
                  <a:pt x="1" y="5542"/>
                </a:cubicBezTo>
                <a:cubicBezTo>
                  <a:pt x="1" y="5490"/>
                  <a:pt x="18" y="5447"/>
                  <a:pt x="51" y="5413"/>
                </a:cubicBezTo>
                <a:lnTo>
                  <a:pt x="1838" y="3627"/>
                </a:lnTo>
                <a:cubicBezTo>
                  <a:pt x="1871" y="3593"/>
                  <a:pt x="1914" y="3577"/>
                  <a:pt x="1966" y="3577"/>
                </a:cubicBezTo>
                <a:cubicBezTo>
                  <a:pt x="2014" y="3577"/>
                  <a:pt x="2056" y="3594"/>
                  <a:pt x="2093" y="3629"/>
                </a:cubicBezTo>
                <a:cubicBezTo>
                  <a:pt x="2129" y="3664"/>
                  <a:pt x="2145" y="3707"/>
                  <a:pt x="2145" y="3755"/>
                </a:cubicBezTo>
                <a:lnTo>
                  <a:pt x="2145" y="4828"/>
                </a:lnTo>
                <a:lnTo>
                  <a:pt x="9824" y="4828"/>
                </a:lnTo>
                <a:cubicBezTo>
                  <a:pt x="9871" y="4828"/>
                  <a:pt x="9914" y="4845"/>
                  <a:pt x="9950" y="4880"/>
                </a:cubicBezTo>
                <a:cubicBezTo>
                  <a:pt x="9983" y="4914"/>
                  <a:pt x="10000" y="4955"/>
                  <a:pt x="10000" y="5004"/>
                </a:cubicBezTo>
                <a:close/>
              </a:path>
            </a:pathLst>
          </a:custGeom>
          <a:solidFill>
            <a:srgbClr val="454545"/>
          </a:solidFill>
          <a:ln>
            <a:noFill/>
          </a:ln>
        </p:spPr>
      </p:sp>
      <p:sp>
        <p:nvSpPr>
          <p:cNvPr id="6" name="iconfont-11253-5327626"/>
          <p:cNvSpPr>
            <a:spLocks noChangeAspect="1"/>
          </p:cNvSpPr>
          <p:nvPr/>
        </p:nvSpPr>
        <p:spPr bwMode="auto">
          <a:xfrm rot="7297396">
            <a:off x="2745818" y="3810931"/>
            <a:ext cx="466210" cy="349973"/>
          </a:xfrm>
          <a:custGeom>
            <a:avLst/>
            <a:gdLst>
              <a:gd name="T0" fmla="*/ 10000 w 10000"/>
              <a:gd name="T1" fmla="*/ 1968 h 7507"/>
              <a:gd name="T2" fmla="*/ 9950 w 10000"/>
              <a:gd name="T3" fmla="*/ 2097 h 7507"/>
              <a:gd name="T4" fmla="*/ 8165 w 10000"/>
              <a:gd name="T5" fmla="*/ 3883 h 7507"/>
              <a:gd name="T6" fmla="*/ 8036 w 10000"/>
              <a:gd name="T7" fmla="*/ 3933 h 7507"/>
              <a:gd name="T8" fmla="*/ 7910 w 10000"/>
              <a:gd name="T9" fmla="*/ 3880 h 7507"/>
              <a:gd name="T10" fmla="*/ 7858 w 10000"/>
              <a:gd name="T11" fmla="*/ 3754 h 7507"/>
              <a:gd name="T12" fmla="*/ 7858 w 10000"/>
              <a:gd name="T13" fmla="*/ 2681 h 7507"/>
              <a:gd name="T14" fmla="*/ 179 w 10000"/>
              <a:gd name="T15" fmla="*/ 2681 h 7507"/>
              <a:gd name="T16" fmla="*/ 53 w 10000"/>
              <a:gd name="T17" fmla="*/ 2629 h 7507"/>
              <a:gd name="T18" fmla="*/ 0 w 10000"/>
              <a:gd name="T19" fmla="*/ 2503 h 7507"/>
              <a:gd name="T20" fmla="*/ 0 w 10000"/>
              <a:gd name="T21" fmla="*/ 1430 h 7507"/>
              <a:gd name="T22" fmla="*/ 53 w 10000"/>
              <a:gd name="T23" fmla="*/ 1304 h 7507"/>
              <a:gd name="T24" fmla="*/ 179 w 10000"/>
              <a:gd name="T25" fmla="*/ 1251 h 7507"/>
              <a:gd name="T26" fmla="*/ 7857 w 10000"/>
              <a:gd name="T27" fmla="*/ 1251 h 7507"/>
              <a:gd name="T28" fmla="*/ 7857 w 10000"/>
              <a:gd name="T29" fmla="*/ 179 h 7507"/>
              <a:gd name="T30" fmla="*/ 7907 w 10000"/>
              <a:gd name="T31" fmla="*/ 50 h 7507"/>
              <a:gd name="T32" fmla="*/ 8036 w 10000"/>
              <a:gd name="T33" fmla="*/ 0 h 7507"/>
              <a:gd name="T34" fmla="*/ 8170 w 10000"/>
              <a:gd name="T35" fmla="*/ 57 h 7507"/>
              <a:gd name="T36" fmla="*/ 9950 w 10000"/>
              <a:gd name="T37" fmla="*/ 1837 h 7507"/>
              <a:gd name="T38" fmla="*/ 10000 w 10000"/>
              <a:gd name="T39" fmla="*/ 1968 h 7507"/>
              <a:gd name="T40" fmla="*/ 10000 w 10000"/>
              <a:gd name="T41" fmla="*/ 5004 h 7507"/>
              <a:gd name="T42" fmla="*/ 10000 w 10000"/>
              <a:gd name="T43" fmla="*/ 6077 h 7507"/>
              <a:gd name="T44" fmla="*/ 9948 w 10000"/>
              <a:gd name="T45" fmla="*/ 6203 h 7507"/>
              <a:gd name="T46" fmla="*/ 9821 w 10000"/>
              <a:gd name="T47" fmla="*/ 6255 h 7507"/>
              <a:gd name="T48" fmla="*/ 2142 w 10000"/>
              <a:gd name="T49" fmla="*/ 6255 h 7507"/>
              <a:gd name="T50" fmla="*/ 2142 w 10000"/>
              <a:gd name="T51" fmla="*/ 7328 h 7507"/>
              <a:gd name="T52" fmla="*/ 2090 w 10000"/>
              <a:gd name="T53" fmla="*/ 7454 h 7507"/>
              <a:gd name="T54" fmla="*/ 1964 w 10000"/>
              <a:gd name="T55" fmla="*/ 7507 h 7507"/>
              <a:gd name="T56" fmla="*/ 1830 w 10000"/>
              <a:gd name="T57" fmla="*/ 7450 h 7507"/>
              <a:gd name="T58" fmla="*/ 51 w 10000"/>
              <a:gd name="T59" fmla="*/ 5665 h 7507"/>
              <a:gd name="T60" fmla="*/ 1 w 10000"/>
              <a:gd name="T61" fmla="*/ 5542 h 7507"/>
              <a:gd name="T62" fmla="*/ 51 w 10000"/>
              <a:gd name="T63" fmla="*/ 5413 h 7507"/>
              <a:gd name="T64" fmla="*/ 1838 w 10000"/>
              <a:gd name="T65" fmla="*/ 3627 h 7507"/>
              <a:gd name="T66" fmla="*/ 1966 w 10000"/>
              <a:gd name="T67" fmla="*/ 3577 h 7507"/>
              <a:gd name="T68" fmla="*/ 2093 w 10000"/>
              <a:gd name="T69" fmla="*/ 3629 h 7507"/>
              <a:gd name="T70" fmla="*/ 2145 w 10000"/>
              <a:gd name="T71" fmla="*/ 3755 h 7507"/>
              <a:gd name="T72" fmla="*/ 2145 w 10000"/>
              <a:gd name="T73" fmla="*/ 4828 h 7507"/>
              <a:gd name="T74" fmla="*/ 9824 w 10000"/>
              <a:gd name="T75" fmla="*/ 4828 h 7507"/>
              <a:gd name="T76" fmla="*/ 9950 w 10000"/>
              <a:gd name="T77" fmla="*/ 4880 h 7507"/>
              <a:gd name="T78" fmla="*/ 10000 w 10000"/>
              <a:gd name="T79" fmla="*/ 5004 h 7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000" h="7507">
                <a:moveTo>
                  <a:pt x="10000" y="1968"/>
                </a:moveTo>
                <a:cubicBezTo>
                  <a:pt x="10000" y="2019"/>
                  <a:pt x="9984" y="2063"/>
                  <a:pt x="9950" y="2097"/>
                </a:cubicBezTo>
                <a:lnTo>
                  <a:pt x="8165" y="3883"/>
                </a:lnTo>
                <a:cubicBezTo>
                  <a:pt x="8131" y="3917"/>
                  <a:pt x="8089" y="3933"/>
                  <a:pt x="8036" y="3933"/>
                </a:cubicBezTo>
                <a:cubicBezTo>
                  <a:pt x="7989" y="3933"/>
                  <a:pt x="7946" y="3915"/>
                  <a:pt x="7910" y="3880"/>
                </a:cubicBezTo>
                <a:cubicBezTo>
                  <a:pt x="7875" y="3845"/>
                  <a:pt x="7858" y="3803"/>
                  <a:pt x="7858" y="3754"/>
                </a:cubicBezTo>
                <a:lnTo>
                  <a:pt x="7858" y="2681"/>
                </a:lnTo>
                <a:lnTo>
                  <a:pt x="179" y="2681"/>
                </a:lnTo>
                <a:cubicBezTo>
                  <a:pt x="131" y="2681"/>
                  <a:pt x="89" y="2664"/>
                  <a:pt x="53" y="2629"/>
                </a:cubicBezTo>
                <a:cubicBezTo>
                  <a:pt x="18" y="2594"/>
                  <a:pt x="0" y="2551"/>
                  <a:pt x="0" y="2503"/>
                </a:cubicBezTo>
                <a:lnTo>
                  <a:pt x="0" y="1430"/>
                </a:lnTo>
                <a:cubicBezTo>
                  <a:pt x="0" y="1383"/>
                  <a:pt x="18" y="1340"/>
                  <a:pt x="53" y="1304"/>
                </a:cubicBezTo>
                <a:cubicBezTo>
                  <a:pt x="88" y="1269"/>
                  <a:pt x="130" y="1251"/>
                  <a:pt x="179" y="1251"/>
                </a:cubicBezTo>
                <a:lnTo>
                  <a:pt x="7857" y="1251"/>
                </a:lnTo>
                <a:lnTo>
                  <a:pt x="7857" y="179"/>
                </a:lnTo>
                <a:cubicBezTo>
                  <a:pt x="7857" y="128"/>
                  <a:pt x="7874" y="84"/>
                  <a:pt x="7907" y="50"/>
                </a:cubicBezTo>
                <a:cubicBezTo>
                  <a:pt x="7941" y="18"/>
                  <a:pt x="7984" y="0"/>
                  <a:pt x="8036" y="0"/>
                </a:cubicBezTo>
                <a:cubicBezTo>
                  <a:pt x="8080" y="0"/>
                  <a:pt x="8125" y="19"/>
                  <a:pt x="8170" y="57"/>
                </a:cubicBezTo>
                <a:lnTo>
                  <a:pt x="9950" y="1837"/>
                </a:lnTo>
                <a:cubicBezTo>
                  <a:pt x="9984" y="1873"/>
                  <a:pt x="10000" y="1915"/>
                  <a:pt x="10000" y="1968"/>
                </a:cubicBezTo>
                <a:close/>
                <a:moveTo>
                  <a:pt x="10000" y="5004"/>
                </a:moveTo>
                <a:lnTo>
                  <a:pt x="10000" y="6077"/>
                </a:lnTo>
                <a:cubicBezTo>
                  <a:pt x="10000" y="6124"/>
                  <a:pt x="9983" y="6167"/>
                  <a:pt x="9948" y="6203"/>
                </a:cubicBezTo>
                <a:cubicBezTo>
                  <a:pt x="9913" y="6238"/>
                  <a:pt x="9870" y="6255"/>
                  <a:pt x="9821" y="6255"/>
                </a:cubicBezTo>
                <a:lnTo>
                  <a:pt x="2142" y="6255"/>
                </a:lnTo>
                <a:lnTo>
                  <a:pt x="2142" y="7328"/>
                </a:lnTo>
                <a:cubicBezTo>
                  <a:pt x="2142" y="7375"/>
                  <a:pt x="2125" y="7418"/>
                  <a:pt x="2090" y="7454"/>
                </a:cubicBezTo>
                <a:cubicBezTo>
                  <a:pt x="2055" y="7489"/>
                  <a:pt x="2013" y="7507"/>
                  <a:pt x="1964" y="7507"/>
                </a:cubicBezTo>
                <a:cubicBezTo>
                  <a:pt x="1920" y="7507"/>
                  <a:pt x="1875" y="7488"/>
                  <a:pt x="1830" y="7450"/>
                </a:cubicBezTo>
                <a:lnTo>
                  <a:pt x="51" y="5665"/>
                </a:lnTo>
                <a:cubicBezTo>
                  <a:pt x="18" y="5632"/>
                  <a:pt x="1" y="5592"/>
                  <a:pt x="1" y="5542"/>
                </a:cubicBezTo>
                <a:cubicBezTo>
                  <a:pt x="1" y="5490"/>
                  <a:pt x="18" y="5447"/>
                  <a:pt x="51" y="5413"/>
                </a:cubicBezTo>
                <a:lnTo>
                  <a:pt x="1838" y="3627"/>
                </a:lnTo>
                <a:cubicBezTo>
                  <a:pt x="1871" y="3593"/>
                  <a:pt x="1914" y="3577"/>
                  <a:pt x="1966" y="3577"/>
                </a:cubicBezTo>
                <a:cubicBezTo>
                  <a:pt x="2014" y="3577"/>
                  <a:pt x="2056" y="3594"/>
                  <a:pt x="2093" y="3629"/>
                </a:cubicBezTo>
                <a:cubicBezTo>
                  <a:pt x="2129" y="3664"/>
                  <a:pt x="2145" y="3707"/>
                  <a:pt x="2145" y="3755"/>
                </a:cubicBezTo>
                <a:lnTo>
                  <a:pt x="2145" y="4828"/>
                </a:lnTo>
                <a:lnTo>
                  <a:pt x="9824" y="4828"/>
                </a:lnTo>
                <a:cubicBezTo>
                  <a:pt x="9871" y="4828"/>
                  <a:pt x="9914" y="4845"/>
                  <a:pt x="9950" y="4880"/>
                </a:cubicBezTo>
                <a:cubicBezTo>
                  <a:pt x="9983" y="4914"/>
                  <a:pt x="10000" y="4955"/>
                  <a:pt x="10000" y="5004"/>
                </a:cubicBezTo>
                <a:close/>
              </a:path>
            </a:pathLst>
          </a:custGeom>
          <a:solidFill>
            <a:srgbClr val="454545"/>
          </a:solidFill>
          <a:ln>
            <a:noFill/>
          </a:ln>
        </p:spPr>
      </p:sp>
      <p:sp>
        <p:nvSpPr>
          <p:cNvPr id="7" name="iconfont-11253-5327626"/>
          <p:cNvSpPr>
            <a:spLocks noChangeAspect="1"/>
          </p:cNvSpPr>
          <p:nvPr/>
        </p:nvSpPr>
        <p:spPr bwMode="auto">
          <a:xfrm rot="7497324">
            <a:off x="4553698" y="2699749"/>
            <a:ext cx="466210" cy="349973"/>
          </a:xfrm>
          <a:custGeom>
            <a:avLst/>
            <a:gdLst>
              <a:gd name="T0" fmla="*/ 10000 w 10000"/>
              <a:gd name="T1" fmla="*/ 1968 h 7507"/>
              <a:gd name="T2" fmla="*/ 9950 w 10000"/>
              <a:gd name="T3" fmla="*/ 2097 h 7507"/>
              <a:gd name="T4" fmla="*/ 8165 w 10000"/>
              <a:gd name="T5" fmla="*/ 3883 h 7507"/>
              <a:gd name="T6" fmla="*/ 8036 w 10000"/>
              <a:gd name="T7" fmla="*/ 3933 h 7507"/>
              <a:gd name="T8" fmla="*/ 7910 w 10000"/>
              <a:gd name="T9" fmla="*/ 3880 h 7507"/>
              <a:gd name="T10" fmla="*/ 7858 w 10000"/>
              <a:gd name="T11" fmla="*/ 3754 h 7507"/>
              <a:gd name="T12" fmla="*/ 7858 w 10000"/>
              <a:gd name="T13" fmla="*/ 2681 h 7507"/>
              <a:gd name="T14" fmla="*/ 179 w 10000"/>
              <a:gd name="T15" fmla="*/ 2681 h 7507"/>
              <a:gd name="T16" fmla="*/ 53 w 10000"/>
              <a:gd name="T17" fmla="*/ 2629 h 7507"/>
              <a:gd name="T18" fmla="*/ 0 w 10000"/>
              <a:gd name="T19" fmla="*/ 2503 h 7507"/>
              <a:gd name="T20" fmla="*/ 0 w 10000"/>
              <a:gd name="T21" fmla="*/ 1430 h 7507"/>
              <a:gd name="T22" fmla="*/ 53 w 10000"/>
              <a:gd name="T23" fmla="*/ 1304 h 7507"/>
              <a:gd name="T24" fmla="*/ 179 w 10000"/>
              <a:gd name="T25" fmla="*/ 1251 h 7507"/>
              <a:gd name="T26" fmla="*/ 7857 w 10000"/>
              <a:gd name="T27" fmla="*/ 1251 h 7507"/>
              <a:gd name="T28" fmla="*/ 7857 w 10000"/>
              <a:gd name="T29" fmla="*/ 179 h 7507"/>
              <a:gd name="T30" fmla="*/ 7907 w 10000"/>
              <a:gd name="T31" fmla="*/ 50 h 7507"/>
              <a:gd name="T32" fmla="*/ 8036 w 10000"/>
              <a:gd name="T33" fmla="*/ 0 h 7507"/>
              <a:gd name="T34" fmla="*/ 8170 w 10000"/>
              <a:gd name="T35" fmla="*/ 57 h 7507"/>
              <a:gd name="T36" fmla="*/ 9950 w 10000"/>
              <a:gd name="T37" fmla="*/ 1837 h 7507"/>
              <a:gd name="T38" fmla="*/ 10000 w 10000"/>
              <a:gd name="T39" fmla="*/ 1968 h 7507"/>
              <a:gd name="T40" fmla="*/ 10000 w 10000"/>
              <a:gd name="T41" fmla="*/ 5004 h 7507"/>
              <a:gd name="T42" fmla="*/ 10000 w 10000"/>
              <a:gd name="T43" fmla="*/ 6077 h 7507"/>
              <a:gd name="T44" fmla="*/ 9948 w 10000"/>
              <a:gd name="T45" fmla="*/ 6203 h 7507"/>
              <a:gd name="T46" fmla="*/ 9821 w 10000"/>
              <a:gd name="T47" fmla="*/ 6255 h 7507"/>
              <a:gd name="T48" fmla="*/ 2142 w 10000"/>
              <a:gd name="T49" fmla="*/ 6255 h 7507"/>
              <a:gd name="T50" fmla="*/ 2142 w 10000"/>
              <a:gd name="T51" fmla="*/ 7328 h 7507"/>
              <a:gd name="T52" fmla="*/ 2090 w 10000"/>
              <a:gd name="T53" fmla="*/ 7454 h 7507"/>
              <a:gd name="T54" fmla="*/ 1964 w 10000"/>
              <a:gd name="T55" fmla="*/ 7507 h 7507"/>
              <a:gd name="T56" fmla="*/ 1830 w 10000"/>
              <a:gd name="T57" fmla="*/ 7450 h 7507"/>
              <a:gd name="T58" fmla="*/ 51 w 10000"/>
              <a:gd name="T59" fmla="*/ 5665 h 7507"/>
              <a:gd name="T60" fmla="*/ 1 w 10000"/>
              <a:gd name="T61" fmla="*/ 5542 h 7507"/>
              <a:gd name="T62" fmla="*/ 51 w 10000"/>
              <a:gd name="T63" fmla="*/ 5413 h 7507"/>
              <a:gd name="T64" fmla="*/ 1838 w 10000"/>
              <a:gd name="T65" fmla="*/ 3627 h 7507"/>
              <a:gd name="T66" fmla="*/ 1966 w 10000"/>
              <a:gd name="T67" fmla="*/ 3577 h 7507"/>
              <a:gd name="T68" fmla="*/ 2093 w 10000"/>
              <a:gd name="T69" fmla="*/ 3629 h 7507"/>
              <a:gd name="T70" fmla="*/ 2145 w 10000"/>
              <a:gd name="T71" fmla="*/ 3755 h 7507"/>
              <a:gd name="T72" fmla="*/ 2145 w 10000"/>
              <a:gd name="T73" fmla="*/ 4828 h 7507"/>
              <a:gd name="T74" fmla="*/ 9824 w 10000"/>
              <a:gd name="T75" fmla="*/ 4828 h 7507"/>
              <a:gd name="T76" fmla="*/ 9950 w 10000"/>
              <a:gd name="T77" fmla="*/ 4880 h 7507"/>
              <a:gd name="T78" fmla="*/ 10000 w 10000"/>
              <a:gd name="T79" fmla="*/ 5004 h 7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000" h="7507">
                <a:moveTo>
                  <a:pt x="10000" y="1968"/>
                </a:moveTo>
                <a:cubicBezTo>
                  <a:pt x="10000" y="2019"/>
                  <a:pt x="9984" y="2063"/>
                  <a:pt x="9950" y="2097"/>
                </a:cubicBezTo>
                <a:lnTo>
                  <a:pt x="8165" y="3883"/>
                </a:lnTo>
                <a:cubicBezTo>
                  <a:pt x="8131" y="3917"/>
                  <a:pt x="8089" y="3933"/>
                  <a:pt x="8036" y="3933"/>
                </a:cubicBezTo>
                <a:cubicBezTo>
                  <a:pt x="7989" y="3933"/>
                  <a:pt x="7946" y="3915"/>
                  <a:pt x="7910" y="3880"/>
                </a:cubicBezTo>
                <a:cubicBezTo>
                  <a:pt x="7875" y="3845"/>
                  <a:pt x="7858" y="3803"/>
                  <a:pt x="7858" y="3754"/>
                </a:cubicBezTo>
                <a:lnTo>
                  <a:pt x="7858" y="2681"/>
                </a:lnTo>
                <a:lnTo>
                  <a:pt x="179" y="2681"/>
                </a:lnTo>
                <a:cubicBezTo>
                  <a:pt x="131" y="2681"/>
                  <a:pt x="89" y="2664"/>
                  <a:pt x="53" y="2629"/>
                </a:cubicBezTo>
                <a:cubicBezTo>
                  <a:pt x="18" y="2594"/>
                  <a:pt x="0" y="2551"/>
                  <a:pt x="0" y="2503"/>
                </a:cubicBezTo>
                <a:lnTo>
                  <a:pt x="0" y="1430"/>
                </a:lnTo>
                <a:cubicBezTo>
                  <a:pt x="0" y="1383"/>
                  <a:pt x="18" y="1340"/>
                  <a:pt x="53" y="1304"/>
                </a:cubicBezTo>
                <a:cubicBezTo>
                  <a:pt x="88" y="1269"/>
                  <a:pt x="130" y="1251"/>
                  <a:pt x="179" y="1251"/>
                </a:cubicBezTo>
                <a:lnTo>
                  <a:pt x="7857" y="1251"/>
                </a:lnTo>
                <a:lnTo>
                  <a:pt x="7857" y="179"/>
                </a:lnTo>
                <a:cubicBezTo>
                  <a:pt x="7857" y="128"/>
                  <a:pt x="7874" y="84"/>
                  <a:pt x="7907" y="50"/>
                </a:cubicBezTo>
                <a:cubicBezTo>
                  <a:pt x="7941" y="18"/>
                  <a:pt x="7984" y="0"/>
                  <a:pt x="8036" y="0"/>
                </a:cubicBezTo>
                <a:cubicBezTo>
                  <a:pt x="8080" y="0"/>
                  <a:pt x="8125" y="19"/>
                  <a:pt x="8170" y="57"/>
                </a:cubicBezTo>
                <a:lnTo>
                  <a:pt x="9950" y="1837"/>
                </a:lnTo>
                <a:cubicBezTo>
                  <a:pt x="9984" y="1873"/>
                  <a:pt x="10000" y="1915"/>
                  <a:pt x="10000" y="1968"/>
                </a:cubicBezTo>
                <a:close/>
                <a:moveTo>
                  <a:pt x="10000" y="5004"/>
                </a:moveTo>
                <a:lnTo>
                  <a:pt x="10000" y="6077"/>
                </a:lnTo>
                <a:cubicBezTo>
                  <a:pt x="10000" y="6124"/>
                  <a:pt x="9983" y="6167"/>
                  <a:pt x="9948" y="6203"/>
                </a:cubicBezTo>
                <a:cubicBezTo>
                  <a:pt x="9913" y="6238"/>
                  <a:pt x="9870" y="6255"/>
                  <a:pt x="9821" y="6255"/>
                </a:cubicBezTo>
                <a:lnTo>
                  <a:pt x="2142" y="6255"/>
                </a:lnTo>
                <a:lnTo>
                  <a:pt x="2142" y="7328"/>
                </a:lnTo>
                <a:cubicBezTo>
                  <a:pt x="2142" y="7375"/>
                  <a:pt x="2125" y="7418"/>
                  <a:pt x="2090" y="7454"/>
                </a:cubicBezTo>
                <a:cubicBezTo>
                  <a:pt x="2055" y="7489"/>
                  <a:pt x="2013" y="7507"/>
                  <a:pt x="1964" y="7507"/>
                </a:cubicBezTo>
                <a:cubicBezTo>
                  <a:pt x="1920" y="7507"/>
                  <a:pt x="1875" y="7488"/>
                  <a:pt x="1830" y="7450"/>
                </a:cubicBezTo>
                <a:lnTo>
                  <a:pt x="51" y="5665"/>
                </a:lnTo>
                <a:cubicBezTo>
                  <a:pt x="18" y="5632"/>
                  <a:pt x="1" y="5592"/>
                  <a:pt x="1" y="5542"/>
                </a:cubicBezTo>
                <a:cubicBezTo>
                  <a:pt x="1" y="5490"/>
                  <a:pt x="18" y="5447"/>
                  <a:pt x="51" y="5413"/>
                </a:cubicBezTo>
                <a:lnTo>
                  <a:pt x="1838" y="3627"/>
                </a:lnTo>
                <a:cubicBezTo>
                  <a:pt x="1871" y="3593"/>
                  <a:pt x="1914" y="3577"/>
                  <a:pt x="1966" y="3577"/>
                </a:cubicBezTo>
                <a:cubicBezTo>
                  <a:pt x="2014" y="3577"/>
                  <a:pt x="2056" y="3594"/>
                  <a:pt x="2093" y="3629"/>
                </a:cubicBezTo>
                <a:cubicBezTo>
                  <a:pt x="2129" y="3664"/>
                  <a:pt x="2145" y="3707"/>
                  <a:pt x="2145" y="3755"/>
                </a:cubicBezTo>
                <a:lnTo>
                  <a:pt x="2145" y="4828"/>
                </a:lnTo>
                <a:lnTo>
                  <a:pt x="9824" y="4828"/>
                </a:lnTo>
                <a:cubicBezTo>
                  <a:pt x="9871" y="4828"/>
                  <a:pt x="9914" y="4845"/>
                  <a:pt x="9950" y="4880"/>
                </a:cubicBezTo>
                <a:cubicBezTo>
                  <a:pt x="9983" y="4914"/>
                  <a:pt x="10000" y="4955"/>
                  <a:pt x="10000" y="5004"/>
                </a:cubicBezTo>
                <a:close/>
              </a:path>
            </a:pathLst>
          </a:custGeom>
          <a:solidFill>
            <a:srgbClr val="454545"/>
          </a:solidFill>
          <a:ln>
            <a:noFill/>
          </a:ln>
        </p:spPr>
      </p:sp>
      <p:sp>
        <p:nvSpPr>
          <p:cNvPr id="8" name="iconfont-11253-5327626"/>
          <p:cNvSpPr>
            <a:spLocks noChangeAspect="1"/>
          </p:cNvSpPr>
          <p:nvPr/>
        </p:nvSpPr>
        <p:spPr bwMode="auto">
          <a:xfrm rot="3939270">
            <a:off x="4550103" y="3828063"/>
            <a:ext cx="466210" cy="349973"/>
          </a:xfrm>
          <a:custGeom>
            <a:avLst/>
            <a:gdLst>
              <a:gd name="T0" fmla="*/ 10000 w 10000"/>
              <a:gd name="T1" fmla="*/ 1968 h 7507"/>
              <a:gd name="T2" fmla="*/ 9950 w 10000"/>
              <a:gd name="T3" fmla="*/ 2097 h 7507"/>
              <a:gd name="T4" fmla="*/ 8165 w 10000"/>
              <a:gd name="T5" fmla="*/ 3883 h 7507"/>
              <a:gd name="T6" fmla="*/ 8036 w 10000"/>
              <a:gd name="T7" fmla="*/ 3933 h 7507"/>
              <a:gd name="T8" fmla="*/ 7910 w 10000"/>
              <a:gd name="T9" fmla="*/ 3880 h 7507"/>
              <a:gd name="T10" fmla="*/ 7858 w 10000"/>
              <a:gd name="T11" fmla="*/ 3754 h 7507"/>
              <a:gd name="T12" fmla="*/ 7858 w 10000"/>
              <a:gd name="T13" fmla="*/ 2681 h 7507"/>
              <a:gd name="T14" fmla="*/ 179 w 10000"/>
              <a:gd name="T15" fmla="*/ 2681 h 7507"/>
              <a:gd name="T16" fmla="*/ 53 w 10000"/>
              <a:gd name="T17" fmla="*/ 2629 h 7507"/>
              <a:gd name="T18" fmla="*/ 0 w 10000"/>
              <a:gd name="T19" fmla="*/ 2503 h 7507"/>
              <a:gd name="T20" fmla="*/ 0 w 10000"/>
              <a:gd name="T21" fmla="*/ 1430 h 7507"/>
              <a:gd name="T22" fmla="*/ 53 w 10000"/>
              <a:gd name="T23" fmla="*/ 1304 h 7507"/>
              <a:gd name="T24" fmla="*/ 179 w 10000"/>
              <a:gd name="T25" fmla="*/ 1251 h 7507"/>
              <a:gd name="T26" fmla="*/ 7857 w 10000"/>
              <a:gd name="T27" fmla="*/ 1251 h 7507"/>
              <a:gd name="T28" fmla="*/ 7857 w 10000"/>
              <a:gd name="T29" fmla="*/ 179 h 7507"/>
              <a:gd name="T30" fmla="*/ 7907 w 10000"/>
              <a:gd name="T31" fmla="*/ 50 h 7507"/>
              <a:gd name="T32" fmla="*/ 8036 w 10000"/>
              <a:gd name="T33" fmla="*/ 0 h 7507"/>
              <a:gd name="T34" fmla="*/ 8170 w 10000"/>
              <a:gd name="T35" fmla="*/ 57 h 7507"/>
              <a:gd name="T36" fmla="*/ 9950 w 10000"/>
              <a:gd name="T37" fmla="*/ 1837 h 7507"/>
              <a:gd name="T38" fmla="*/ 10000 w 10000"/>
              <a:gd name="T39" fmla="*/ 1968 h 7507"/>
              <a:gd name="T40" fmla="*/ 10000 w 10000"/>
              <a:gd name="T41" fmla="*/ 5004 h 7507"/>
              <a:gd name="T42" fmla="*/ 10000 w 10000"/>
              <a:gd name="T43" fmla="*/ 6077 h 7507"/>
              <a:gd name="T44" fmla="*/ 9948 w 10000"/>
              <a:gd name="T45" fmla="*/ 6203 h 7507"/>
              <a:gd name="T46" fmla="*/ 9821 w 10000"/>
              <a:gd name="T47" fmla="*/ 6255 h 7507"/>
              <a:gd name="T48" fmla="*/ 2142 w 10000"/>
              <a:gd name="T49" fmla="*/ 6255 h 7507"/>
              <a:gd name="T50" fmla="*/ 2142 w 10000"/>
              <a:gd name="T51" fmla="*/ 7328 h 7507"/>
              <a:gd name="T52" fmla="*/ 2090 w 10000"/>
              <a:gd name="T53" fmla="*/ 7454 h 7507"/>
              <a:gd name="T54" fmla="*/ 1964 w 10000"/>
              <a:gd name="T55" fmla="*/ 7507 h 7507"/>
              <a:gd name="T56" fmla="*/ 1830 w 10000"/>
              <a:gd name="T57" fmla="*/ 7450 h 7507"/>
              <a:gd name="T58" fmla="*/ 51 w 10000"/>
              <a:gd name="T59" fmla="*/ 5665 h 7507"/>
              <a:gd name="T60" fmla="*/ 1 w 10000"/>
              <a:gd name="T61" fmla="*/ 5542 h 7507"/>
              <a:gd name="T62" fmla="*/ 51 w 10000"/>
              <a:gd name="T63" fmla="*/ 5413 h 7507"/>
              <a:gd name="T64" fmla="*/ 1838 w 10000"/>
              <a:gd name="T65" fmla="*/ 3627 h 7507"/>
              <a:gd name="T66" fmla="*/ 1966 w 10000"/>
              <a:gd name="T67" fmla="*/ 3577 h 7507"/>
              <a:gd name="T68" fmla="*/ 2093 w 10000"/>
              <a:gd name="T69" fmla="*/ 3629 h 7507"/>
              <a:gd name="T70" fmla="*/ 2145 w 10000"/>
              <a:gd name="T71" fmla="*/ 3755 h 7507"/>
              <a:gd name="T72" fmla="*/ 2145 w 10000"/>
              <a:gd name="T73" fmla="*/ 4828 h 7507"/>
              <a:gd name="T74" fmla="*/ 9824 w 10000"/>
              <a:gd name="T75" fmla="*/ 4828 h 7507"/>
              <a:gd name="T76" fmla="*/ 9950 w 10000"/>
              <a:gd name="T77" fmla="*/ 4880 h 7507"/>
              <a:gd name="T78" fmla="*/ 10000 w 10000"/>
              <a:gd name="T79" fmla="*/ 5004 h 7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000" h="7507">
                <a:moveTo>
                  <a:pt x="10000" y="1968"/>
                </a:moveTo>
                <a:cubicBezTo>
                  <a:pt x="10000" y="2019"/>
                  <a:pt x="9984" y="2063"/>
                  <a:pt x="9950" y="2097"/>
                </a:cubicBezTo>
                <a:lnTo>
                  <a:pt x="8165" y="3883"/>
                </a:lnTo>
                <a:cubicBezTo>
                  <a:pt x="8131" y="3917"/>
                  <a:pt x="8089" y="3933"/>
                  <a:pt x="8036" y="3933"/>
                </a:cubicBezTo>
                <a:cubicBezTo>
                  <a:pt x="7989" y="3933"/>
                  <a:pt x="7946" y="3915"/>
                  <a:pt x="7910" y="3880"/>
                </a:cubicBezTo>
                <a:cubicBezTo>
                  <a:pt x="7875" y="3845"/>
                  <a:pt x="7858" y="3803"/>
                  <a:pt x="7858" y="3754"/>
                </a:cubicBezTo>
                <a:lnTo>
                  <a:pt x="7858" y="2681"/>
                </a:lnTo>
                <a:lnTo>
                  <a:pt x="179" y="2681"/>
                </a:lnTo>
                <a:cubicBezTo>
                  <a:pt x="131" y="2681"/>
                  <a:pt x="89" y="2664"/>
                  <a:pt x="53" y="2629"/>
                </a:cubicBezTo>
                <a:cubicBezTo>
                  <a:pt x="18" y="2594"/>
                  <a:pt x="0" y="2551"/>
                  <a:pt x="0" y="2503"/>
                </a:cubicBezTo>
                <a:lnTo>
                  <a:pt x="0" y="1430"/>
                </a:lnTo>
                <a:cubicBezTo>
                  <a:pt x="0" y="1383"/>
                  <a:pt x="18" y="1340"/>
                  <a:pt x="53" y="1304"/>
                </a:cubicBezTo>
                <a:cubicBezTo>
                  <a:pt x="88" y="1269"/>
                  <a:pt x="130" y="1251"/>
                  <a:pt x="179" y="1251"/>
                </a:cubicBezTo>
                <a:lnTo>
                  <a:pt x="7857" y="1251"/>
                </a:lnTo>
                <a:lnTo>
                  <a:pt x="7857" y="179"/>
                </a:lnTo>
                <a:cubicBezTo>
                  <a:pt x="7857" y="128"/>
                  <a:pt x="7874" y="84"/>
                  <a:pt x="7907" y="50"/>
                </a:cubicBezTo>
                <a:cubicBezTo>
                  <a:pt x="7941" y="18"/>
                  <a:pt x="7984" y="0"/>
                  <a:pt x="8036" y="0"/>
                </a:cubicBezTo>
                <a:cubicBezTo>
                  <a:pt x="8080" y="0"/>
                  <a:pt x="8125" y="19"/>
                  <a:pt x="8170" y="57"/>
                </a:cubicBezTo>
                <a:lnTo>
                  <a:pt x="9950" y="1837"/>
                </a:lnTo>
                <a:cubicBezTo>
                  <a:pt x="9984" y="1873"/>
                  <a:pt x="10000" y="1915"/>
                  <a:pt x="10000" y="1968"/>
                </a:cubicBezTo>
                <a:close/>
                <a:moveTo>
                  <a:pt x="10000" y="5004"/>
                </a:moveTo>
                <a:lnTo>
                  <a:pt x="10000" y="6077"/>
                </a:lnTo>
                <a:cubicBezTo>
                  <a:pt x="10000" y="6124"/>
                  <a:pt x="9983" y="6167"/>
                  <a:pt x="9948" y="6203"/>
                </a:cubicBezTo>
                <a:cubicBezTo>
                  <a:pt x="9913" y="6238"/>
                  <a:pt x="9870" y="6255"/>
                  <a:pt x="9821" y="6255"/>
                </a:cubicBezTo>
                <a:lnTo>
                  <a:pt x="2142" y="6255"/>
                </a:lnTo>
                <a:lnTo>
                  <a:pt x="2142" y="7328"/>
                </a:lnTo>
                <a:cubicBezTo>
                  <a:pt x="2142" y="7375"/>
                  <a:pt x="2125" y="7418"/>
                  <a:pt x="2090" y="7454"/>
                </a:cubicBezTo>
                <a:cubicBezTo>
                  <a:pt x="2055" y="7489"/>
                  <a:pt x="2013" y="7507"/>
                  <a:pt x="1964" y="7507"/>
                </a:cubicBezTo>
                <a:cubicBezTo>
                  <a:pt x="1920" y="7507"/>
                  <a:pt x="1875" y="7488"/>
                  <a:pt x="1830" y="7450"/>
                </a:cubicBezTo>
                <a:lnTo>
                  <a:pt x="51" y="5665"/>
                </a:lnTo>
                <a:cubicBezTo>
                  <a:pt x="18" y="5632"/>
                  <a:pt x="1" y="5592"/>
                  <a:pt x="1" y="5542"/>
                </a:cubicBezTo>
                <a:cubicBezTo>
                  <a:pt x="1" y="5490"/>
                  <a:pt x="18" y="5447"/>
                  <a:pt x="51" y="5413"/>
                </a:cubicBezTo>
                <a:lnTo>
                  <a:pt x="1838" y="3627"/>
                </a:lnTo>
                <a:cubicBezTo>
                  <a:pt x="1871" y="3593"/>
                  <a:pt x="1914" y="3577"/>
                  <a:pt x="1966" y="3577"/>
                </a:cubicBezTo>
                <a:cubicBezTo>
                  <a:pt x="2014" y="3577"/>
                  <a:pt x="2056" y="3594"/>
                  <a:pt x="2093" y="3629"/>
                </a:cubicBezTo>
                <a:cubicBezTo>
                  <a:pt x="2129" y="3664"/>
                  <a:pt x="2145" y="3707"/>
                  <a:pt x="2145" y="3755"/>
                </a:cubicBezTo>
                <a:lnTo>
                  <a:pt x="2145" y="4828"/>
                </a:lnTo>
                <a:lnTo>
                  <a:pt x="9824" y="4828"/>
                </a:lnTo>
                <a:cubicBezTo>
                  <a:pt x="9871" y="4828"/>
                  <a:pt x="9914" y="4845"/>
                  <a:pt x="9950" y="4880"/>
                </a:cubicBezTo>
                <a:cubicBezTo>
                  <a:pt x="9983" y="4914"/>
                  <a:pt x="10000" y="4955"/>
                  <a:pt x="10000" y="5004"/>
                </a:cubicBezTo>
                <a:close/>
              </a:path>
            </a:pathLst>
          </a:custGeom>
          <a:solidFill>
            <a:srgbClr val="454545"/>
          </a:solidFill>
          <a:ln>
            <a:noFill/>
          </a:ln>
        </p:spPr>
      </p:sp>
      <p:sp>
        <p:nvSpPr>
          <p:cNvPr id="32" name="iconfont-11253-5330845"/>
          <p:cNvSpPr>
            <a:spLocks noChangeAspect="1"/>
          </p:cNvSpPr>
          <p:nvPr/>
        </p:nvSpPr>
        <p:spPr bwMode="auto">
          <a:xfrm>
            <a:off x="1629588" y="1492351"/>
            <a:ext cx="210721" cy="471422"/>
          </a:xfrm>
          <a:custGeom>
            <a:avLst/>
            <a:gdLst>
              <a:gd name="T0" fmla="*/ 4441 w 4471"/>
              <a:gd name="T1" fmla="*/ 7518 h 10001"/>
              <a:gd name="T2" fmla="*/ 4412 w 4471"/>
              <a:gd name="T3" fmla="*/ 7720 h 10001"/>
              <a:gd name="T4" fmla="*/ 2387 w 4471"/>
              <a:gd name="T5" fmla="*/ 9943 h 10001"/>
              <a:gd name="T6" fmla="*/ 2255 w 4471"/>
              <a:gd name="T7" fmla="*/ 10001 h 10001"/>
              <a:gd name="T8" fmla="*/ 2116 w 4471"/>
              <a:gd name="T9" fmla="*/ 9943 h 10001"/>
              <a:gd name="T10" fmla="*/ 60 w 4471"/>
              <a:gd name="T11" fmla="*/ 7719 h 10001"/>
              <a:gd name="T12" fmla="*/ 31 w 4471"/>
              <a:gd name="T13" fmla="*/ 7516 h 10001"/>
              <a:gd name="T14" fmla="*/ 198 w 4471"/>
              <a:gd name="T15" fmla="*/ 7406 h 10001"/>
              <a:gd name="T16" fmla="*/ 1495 w 4471"/>
              <a:gd name="T17" fmla="*/ 7406 h 10001"/>
              <a:gd name="T18" fmla="*/ 1495 w 4471"/>
              <a:gd name="T19" fmla="*/ 185 h 10001"/>
              <a:gd name="T20" fmla="*/ 1547 w 4471"/>
              <a:gd name="T21" fmla="*/ 53 h 10001"/>
              <a:gd name="T22" fmla="*/ 1680 w 4471"/>
              <a:gd name="T23" fmla="*/ 0 h 10001"/>
              <a:gd name="T24" fmla="*/ 2791 w 4471"/>
              <a:gd name="T25" fmla="*/ 0 h 10001"/>
              <a:gd name="T26" fmla="*/ 2924 w 4471"/>
              <a:gd name="T27" fmla="*/ 53 h 10001"/>
              <a:gd name="T28" fmla="*/ 2976 w 4471"/>
              <a:gd name="T29" fmla="*/ 185 h 10001"/>
              <a:gd name="T30" fmla="*/ 2976 w 4471"/>
              <a:gd name="T31" fmla="*/ 7406 h 10001"/>
              <a:gd name="T32" fmla="*/ 4272 w 4471"/>
              <a:gd name="T33" fmla="*/ 7406 h 10001"/>
              <a:gd name="T34" fmla="*/ 4441 w 4471"/>
              <a:gd name="T35" fmla="*/ 7518 h 10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471" h="10001">
                <a:moveTo>
                  <a:pt x="4441" y="7518"/>
                </a:moveTo>
                <a:cubicBezTo>
                  <a:pt x="4471" y="7590"/>
                  <a:pt x="4462" y="7659"/>
                  <a:pt x="4412" y="7720"/>
                </a:cubicBezTo>
                <a:lnTo>
                  <a:pt x="2387" y="9943"/>
                </a:lnTo>
                <a:cubicBezTo>
                  <a:pt x="2349" y="9981"/>
                  <a:pt x="2305" y="10001"/>
                  <a:pt x="2255" y="10001"/>
                </a:cubicBezTo>
                <a:cubicBezTo>
                  <a:pt x="2201" y="10001"/>
                  <a:pt x="2155" y="9981"/>
                  <a:pt x="2116" y="9943"/>
                </a:cubicBezTo>
                <a:lnTo>
                  <a:pt x="60" y="7719"/>
                </a:lnTo>
                <a:cubicBezTo>
                  <a:pt x="10" y="7656"/>
                  <a:pt x="0" y="7590"/>
                  <a:pt x="31" y="7516"/>
                </a:cubicBezTo>
                <a:cubicBezTo>
                  <a:pt x="66" y="7444"/>
                  <a:pt x="121" y="7406"/>
                  <a:pt x="198" y="7406"/>
                </a:cubicBezTo>
                <a:lnTo>
                  <a:pt x="1495" y="7406"/>
                </a:lnTo>
                <a:lnTo>
                  <a:pt x="1495" y="185"/>
                </a:lnTo>
                <a:cubicBezTo>
                  <a:pt x="1495" y="131"/>
                  <a:pt x="1512" y="86"/>
                  <a:pt x="1547" y="53"/>
                </a:cubicBezTo>
                <a:cubicBezTo>
                  <a:pt x="1582" y="18"/>
                  <a:pt x="1626" y="0"/>
                  <a:pt x="1680" y="0"/>
                </a:cubicBezTo>
                <a:lnTo>
                  <a:pt x="2791" y="0"/>
                </a:lnTo>
                <a:cubicBezTo>
                  <a:pt x="2845" y="0"/>
                  <a:pt x="2890" y="18"/>
                  <a:pt x="2924" y="53"/>
                </a:cubicBezTo>
                <a:cubicBezTo>
                  <a:pt x="2958" y="88"/>
                  <a:pt x="2976" y="131"/>
                  <a:pt x="2976" y="185"/>
                </a:cubicBezTo>
                <a:lnTo>
                  <a:pt x="2976" y="7406"/>
                </a:lnTo>
                <a:lnTo>
                  <a:pt x="4272" y="7406"/>
                </a:lnTo>
                <a:cubicBezTo>
                  <a:pt x="4354" y="7406"/>
                  <a:pt x="4410" y="7443"/>
                  <a:pt x="4441" y="7518"/>
                </a:cubicBezTo>
                <a:close/>
              </a:path>
            </a:pathLst>
          </a:custGeom>
          <a:solidFill>
            <a:srgbClr val="454545"/>
          </a:solidFill>
          <a:ln>
            <a:noFill/>
          </a:ln>
        </p:spPr>
      </p:sp>
      <p:sp>
        <p:nvSpPr>
          <p:cNvPr id="9" name="iconfont-11253-5330845"/>
          <p:cNvSpPr>
            <a:spLocks noChangeAspect="1"/>
          </p:cNvSpPr>
          <p:nvPr/>
        </p:nvSpPr>
        <p:spPr bwMode="auto">
          <a:xfrm>
            <a:off x="1653065" y="4872801"/>
            <a:ext cx="210721" cy="471422"/>
          </a:xfrm>
          <a:custGeom>
            <a:avLst/>
            <a:gdLst>
              <a:gd name="T0" fmla="*/ 4441 w 4471"/>
              <a:gd name="T1" fmla="*/ 7518 h 10001"/>
              <a:gd name="T2" fmla="*/ 4412 w 4471"/>
              <a:gd name="T3" fmla="*/ 7720 h 10001"/>
              <a:gd name="T4" fmla="*/ 2387 w 4471"/>
              <a:gd name="T5" fmla="*/ 9943 h 10001"/>
              <a:gd name="T6" fmla="*/ 2255 w 4471"/>
              <a:gd name="T7" fmla="*/ 10001 h 10001"/>
              <a:gd name="T8" fmla="*/ 2116 w 4471"/>
              <a:gd name="T9" fmla="*/ 9943 h 10001"/>
              <a:gd name="T10" fmla="*/ 60 w 4471"/>
              <a:gd name="T11" fmla="*/ 7719 h 10001"/>
              <a:gd name="T12" fmla="*/ 31 w 4471"/>
              <a:gd name="T13" fmla="*/ 7516 h 10001"/>
              <a:gd name="T14" fmla="*/ 198 w 4471"/>
              <a:gd name="T15" fmla="*/ 7406 h 10001"/>
              <a:gd name="T16" fmla="*/ 1495 w 4471"/>
              <a:gd name="T17" fmla="*/ 7406 h 10001"/>
              <a:gd name="T18" fmla="*/ 1495 w 4471"/>
              <a:gd name="T19" fmla="*/ 185 h 10001"/>
              <a:gd name="T20" fmla="*/ 1547 w 4471"/>
              <a:gd name="T21" fmla="*/ 53 h 10001"/>
              <a:gd name="T22" fmla="*/ 1680 w 4471"/>
              <a:gd name="T23" fmla="*/ 0 h 10001"/>
              <a:gd name="T24" fmla="*/ 2791 w 4471"/>
              <a:gd name="T25" fmla="*/ 0 h 10001"/>
              <a:gd name="T26" fmla="*/ 2924 w 4471"/>
              <a:gd name="T27" fmla="*/ 53 h 10001"/>
              <a:gd name="T28" fmla="*/ 2976 w 4471"/>
              <a:gd name="T29" fmla="*/ 185 h 10001"/>
              <a:gd name="T30" fmla="*/ 2976 w 4471"/>
              <a:gd name="T31" fmla="*/ 7406 h 10001"/>
              <a:gd name="T32" fmla="*/ 4272 w 4471"/>
              <a:gd name="T33" fmla="*/ 7406 h 10001"/>
              <a:gd name="T34" fmla="*/ 4441 w 4471"/>
              <a:gd name="T35" fmla="*/ 7518 h 10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471" h="10001">
                <a:moveTo>
                  <a:pt x="4441" y="7518"/>
                </a:moveTo>
                <a:cubicBezTo>
                  <a:pt x="4471" y="7590"/>
                  <a:pt x="4462" y="7659"/>
                  <a:pt x="4412" y="7720"/>
                </a:cubicBezTo>
                <a:lnTo>
                  <a:pt x="2387" y="9943"/>
                </a:lnTo>
                <a:cubicBezTo>
                  <a:pt x="2349" y="9981"/>
                  <a:pt x="2305" y="10001"/>
                  <a:pt x="2255" y="10001"/>
                </a:cubicBezTo>
                <a:cubicBezTo>
                  <a:pt x="2201" y="10001"/>
                  <a:pt x="2155" y="9981"/>
                  <a:pt x="2116" y="9943"/>
                </a:cubicBezTo>
                <a:lnTo>
                  <a:pt x="60" y="7719"/>
                </a:lnTo>
                <a:cubicBezTo>
                  <a:pt x="10" y="7656"/>
                  <a:pt x="0" y="7590"/>
                  <a:pt x="31" y="7516"/>
                </a:cubicBezTo>
                <a:cubicBezTo>
                  <a:pt x="66" y="7444"/>
                  <a:pt x="121" y="7406"/>
                  <a:pt x="198" y="7406"/>
                </a:cubicBezTo>
                <a:lnTo>
                  <a:pt x="1495" y="7406"/>
                </a:lnTo>
                <a:lnTo>
                  <a:pt x="1495" y="185"/>
                </a:lnTo>
                <a:cubicBezTo>
                  <a:pt x="1495" y="131"/>
                  <a:pt x="1512" y="86"/>
                  <a:pt x="1547" y="53"/>
                </a:cubicBezTo>
                <a:cubicBezTo>
                  <a:pt x="1582" y="18"/>
                  <a:pt x="1626" y="0"/>
                  <a:pt x="1680" y="0"/>
                </a:cubicBezTo>
                <a:lnTo>
                  <a:pt x="2791" y="0"/>
                </a:lnTo>
                <a:cubicBezTo>
                  <a:pt x="2845" y="0"/>
                  <a:pt x="2890" y="18"/>
                  <a:pt x="2924" y="53"/>
                </a:cubicBezTo>
                <a:cubicBezTo>
                  <a:pt x="2958" y="88"/>
                  <a:pt x="2976" y="131"/>
                  <a:pt x="2976" y="185"/>
                </a:cubicBezTo>
                <a:lnTo>
                  <a:pt x="2976" y="7406"/>
                </a:lnTo>
                <a:lnTo>
                  <a:pt x="4272" y="7406"/>
                </a:lnTo>
                <a:cubicBezTo>
                  <a:pt x="4354" y="7406"/>
                  <a:pt x="4410" y="7443"/>
                  <a:pt x="4441" y="7518"/>
                </a:cubicBezTo>
                <a:close/>
              </a:path>
            </a:pathLst>
          </a:custGeom>
          <a:solidFill>
            <a:srgbClr val="454545"/>
          </a:solidFill>
          <a:ln>
            <a:noFill/>
          </a:ln>
        </p:spPr>
      </p:sp>
      <p:sp>
        <p:nvSpPr>
          <p:cNvPr id="11" name="iconfont-11253-5330845"/>
          <p:cNvSpPr>
            <a:spLocks noChangeAspect="1"/>
          </p:cNvSpPr>
          <p:nvPr/>
        </p:nvSpPr>
        <p:spPr bwMode="auto">
          <a:xfrm rot="19273280">
            <a:off x="7002234" y="2597456"/>
            <a:ext cx="210721" cy="471422"/>
          </a:xfrm>
          <a:custGeom>
            <a:avLst/>
            <a:gdLst>
              <a:gd name="T0" fmla="*/ 4441 w 4471"/>
              <a:gd name="T1" fmla="*/ 7518 h 10001"/>
              <a:gd name="T2" fmla="*/ 4412 w 4471"/>
              <a:gd name="T3" fmla="*/ 7720 h 10001"/>
              <a:gd name="T4" fmla="*/ 2387 w 4471"/>
              <a:gd name="T5" fmla="*/ 9943 h 10001"/>
              <a:gd name="T6" fmla="*/ 2255 w 4471"/>
              <a:gd name="T7" fmla="*/ 10001 h 10001"/>
              <a:gd name="T8" fmla="*/ 2116 w 4471"/>
              <a:gd name="T9" fmla="*/ 9943 h 10001"/>
              <a:gd name="T10" fmla="*/ 60 w 4471"/>
              <a:gd name="T11" fmla="*/ 7719 h 10001"/>
              <a:gd name="T12" fmla="*/ 31 w 4471"/>
              <a:gd name="T13" fmla="*/ 7516 h 10001"/>
              <a:gd name="T14" fmla="*/ 198 w 4471"/>
              <a:gd name="T15" fmla="*/ 7406 h 10001"/>
              <a:gd name="T16" fmla="*/ 1495 w 4471"/>
              <a:gd name="T17" fmla="*/ 7406 h 10001"/>
              <a:gd name="T18" fmla="*/ 1495 w 4471"/>
              <a:gd name="T19" fmla="*/ 185 h 10001"/>
              <a:gd name="T20" fmla="*/ 1547 w 4471"/>
              <a:gd name="T21" fmla="*/ 53 h 10001"/>
              <a:gd name="T22" fmla="*/ 1680 w 4471"/>
              <a:gd name="T23" fmla="*/ 0 h 10001"/>
              <a:gd name="T24" fmla="*/ 2791 w 4471"/>
              <a:gd name="T25" fmla="*/ 0 h 10001"/>
              <a:gd name="T26" fmla="*/ 2924 w 4471"/>
              <a:gd name="T27" fmla="*/ 53 h 10001"/>
              <a:gd name="T28" fmla="*/ 2976 w 4471"/>
              <a:gd name="T29" fmla="*/ 185 h 10001"/>
              <a:gd name="T30" fmla="*/ 2976 w 4471"/>
              <a:gd name="T31" fmla="*/ 7406 h 10001"/>
              <a:gd name="T32" fmla="*/ 4272 w 4471"/>
              <a:gd name="T33" fmla="*/ 7406 h 10001"/>
              <a:gd name="T34" fmla="*/ 4441 w 4471"/>
              <a:gd name="T35" fmla="*/ 7518 h 10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471" h="10001">
                <a:moveTo>
                  <a:pt x="4441" y="7518"/>
                </a:moveTo>
                <a:cubicBezTo>
                  <a:pt x="4471" y="7590"/>
                  <a:pt x="4462" y="7659"/>
                  <a:pt x="4412" y="7720"/>
                </a:cubicBezTo>
                <a:lnTo>
                  <a:pt x="2387" y="9943"/>
                </a:lnTo>
                <a:cubicBezTo>
                  <a:pt x="2349" y="9981"/>
                  <a:pt x="2305" y="10001"/>
                  <a:pt x="2255" y="10001"/>
                </a:cubicBezTo>
                <a:cubicBezTo>
                  <a:pt x="2201" y="10001"/>
                  <a:pt x="2155" y="9981"/>
                  <a:pt x="2116" y="9943"/>
                </a:cubicBezTo>
                <a:lnTo>
                  <a:pt x="60" y="7719"/>
                </a:lnTo>
                <a:cubicBezTo>
                  <a:pt x="10" y="7656"/>
                  <a:pt x="0" y="7590"/>
                  <a:pt x="31" y="7516"/>
                </a:cubicBezTo>
                <a:cubicBezTo>
                  <a:pt x="66" y="7444"/>
                  <a:pt x="121" y="7406"/>
                  <a:pt x="198" y="7406"/>
                </a:cubicBezTo>
                <a:lnTo>
                  <a:pt x="1495" y="7406"/>
                </a:lnTo>
                <a:lnTo>
                  <a:pt x="1495" y="185"/>
                </a:lnTo>
                <a:cubicBezTo>
                  <a:pt x="1495" y="131"/>
                  <a:pt x="1512" y="86"/>
                  <a:pt x="1547" y="53"/>
                </a:cubicBezTo>
                <a:cubicBezTo>
                  <a:pt x="1582" y="18"/>
                  <a:pt x="1626" y="0"/>
                  <a:pt x="1680" y="0"/>
                </a:cubicBezTo>
                <a:lnTo>
                  <a:pt x="2791" y="0"/>
                </a:lnTo>
                <a:cubicBezTo>
                  <a:pt x="2845" y="0"/>
                  <a:pt x="2890" y="18"/>
                  <a:pt x="2924" y="53"/>
                </a:cubicBezTo>
                <a:cubicBezTo>
                  <a:pt x="2958" y="88"/>
                  <a:pt x="2976" y="131"/>
                  <a:pt x="2976" y="185"/>
                </a:cubicBezTo>
                <a:lnTo>
                  <a:pt x="2976" y="7406"/>
                </a:lnTo>
                <a:lnTo>
                  <a:pt x="4272" y="7406"/>
                </a:lnTo>
                <a:cubicBezTo>
                  <a:pt x="4354" y="7406"/>
                  <a:pt x="4410" y="7443"/>
                  <a:pt x="4441" y="7518"/>
                </a:cubicBezTo>
                <a:close/>
              </a:path>
            </a:pathLst>
          </a:custGeom>
          <a:solidFill>
            <a:srgbClr val="454545"/>
          </a:solidFill>
          <a:ln>
            <a:noFill/>
          </a:ln>
        </p:spPr>
      </p:sp>
      <p:sp>
        <p:nvSpPr>
          <p:cNvPr id="15" name="iconfont-11253-5330845"/>
          <p:cNvSpPr>
            <a:spLocks noChangeAspect="1"/>
          </p:cNvSpPr>
          <p:nvPr/>
        </p:nvSpPr>
        <p:spPr bwMode="auto">
          <a:xfrm rot="2116675">
            <a:off x="7120997" y="3783085"/>
            <a:ext cx="210721" cy="471422"/>
          </a:xfrm>
          <a:custGeom>
            <a:avLst/>
            <a:gdLst>
              <a:gd name="T0" fmla="*/ 4441 w 4471"/>
              <a:gd name="T1" fmla="*/ 7518 h 10001"/>
              <a:gd name="T2" fmla="*/ 4412 w 4471"/>
              <a:gd name="T3" fmla="*/ 7720 h 10001"/>
              <a:gd name="T4" fmla="*/ 2387 w 4471"/>
              <a:gd name="T5" fmla="*/ 9943 h 10001"/>
              <a:gd name="T6" fmla="*/ 2255 w 4471"/>
              <a:gd name="T7" fmla="*/ 10001 h 10001"/>
              <a:gd name="T8" fmla="*/ 2116 w 4471"/>
              <a:gd name="T9" fmla="*/ 9943 h 10001"/>
              <a:gd name="T10" fmla="*/ 60 w 4471"/>
              <a:gd name="T11" fmla="*/ 7719 h 10001"/>
              <a:gd name="T12" fmla="*/ 31 w 4471"/>
              <a:gd name="T13" fmla="*/ 7516 h 10001"/>
              <a:gd name="T14" fmla="*/ 198 w 4471"/>
              <a:gd name="T15" fmla="*/ 7406 h 10001"/>
              <a:gd name="T16" fmla="*/ 1495 w 4471"/>
              <a:gd name="T17" fmla="*/ 7406 h 10001"/>
              <a:gd name="T18" fmla="*/ 1495 w 4471"/>
              <a:gd name="T19" fmla="*/ 185 h 10001"/>
              <a:gd name="T20" fmla="*/ 1547 w 4471"/>
              <a:gd name="T21" fmla="*/ 53 h 10001"/>
              <a:gd name="T22" fmla="*/ 1680 w 4471"/>
              <a:gd name="T23" fmla="*/ 0 h 10001"/>
              <a:gd name="T24" fmla="*/ 2791 w 4471"/>
              <a:gd name="T25" fmla="*/ 0 h 10001"/>
              <a:gd name="T26" fmla="*/ 2924 w 4471"/>
              <a:gd name="T27" fmla="*/ 53 h 10001"/>
              <a:gd name="T28" fmla="*/ 2976 w 4471"/>
              <a:gd name="T29" fmla="*/ 185 h 10001"/>
              <a:gd name="T30" fmla="*/ 2976 w 4471"/>
              <a:gd name="T31" fmla="*/ 7406 h 10001"/>
              <a:gd name="T32" fmla="*/ 4272 w 4471"/>
              <a:gd name="T33" fmla="*/ 7406 h 10001"/>
              <a:gd name="T34" fmla="*/ 4441 w 4471"/>
              <a:gd name="T35" fmla="*/ 7518 h 10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471" h="10001">
                <a:moveTo>
                  <a:pt x="4441" y="7518"/>
                </a:moveTo>
                <a:cubicBezTo>
                  <a:pt x="4471" y="7590"/>
                  <a:pt x="4462" y="7659"/>
                  <a:pt x="4412" y="7720"/>
                </a:cubicBezTo>
                <a:lnTo>
                  <a:pt x="2387" y="9943"/>
                </a:lnTo>
                <a:cubicBezTo>
                  <a:pt x="2349" y="9981"/>
                  <a:pt x="2305" y="10001"/>
                  <a:pt x="2255" y="10001"/>
                </a:cubicBezTo>
                <a:cubicBezTo>
                  <a:pt x="2201" y="10001"/>
                  <a:pt x="2155" y="9981"/>
                  <a:pt x="2116" y="9943"/>
                </a:cubicBezTo>
                <a:lnTo>
                  <a:pt x="60" y="7719"/>
                </a:lnTo>
                <a:cubicBezTo>
                  <a:pt x="10" y="7656"/>
                  <a:pt x="0" y="7590"/>
                  <a:pt x="31" y="7516"/>
                </a:cubicBezTo>
                <a:cubicBezTo>
                  <a:pt x="66" y="7444"/>
                  <a:pt x="121" y="7406"/>
                  <a:pt x="198" y="7406"/>
                </a:cubicBezTo>
                <a:lnTo>
                  <a:pt x="1495" y="7406"/>
                </a:lnTo>
                <a:lnTo>
                  <a:pt x="1495" y="185"/>
                </a:lnTo>
                <a:cubicBezTo>
                  <a:pt x="1495" y="131"/>
                  <a:pt x="1512" y="86"/>
                  <a:pt x="1547" y="53"/>
                </a:cubicBezTo>
                <a:cubicBezTo>
                  <a:pt x="1582" y="18"/>
                  <a:pt x="1626" y="0"/>
                  <a:pt x="1680" y="0"/>
                </a:cubicBezTo>
                <a:lnTo>
                  <a:pt x="2791" y="0"/>
                </a:lnTo>
                <a:cubicBezTo>
                  <a:pt x="2845" y="0"/>
                  <a:pt x="2890" y="18"/>
                  <a:pt x="2924" y="53"/>
                </a:cubicBezTo>
                <a:cubicBezTo>
                  <a:pt x="2958" y="88"/>
                  <a:pt x="2976" y="131"/>
                  <a:pt x="2976" y="185"/>
                </a:cubicBezTo>
                <a:lnTo>
                  <a:pt x="2976" y="7406"/>
                </a:lnTo>
                <a:lnTo>
                  <a:pt x="4272" y="7406"/>
                </a:lnTo>
                <a:cubicBezTo>
                  <a:pt x="4354" y="7406"/>
                  <a:pt x="4410" y="7443"/>
                  <a:pt x="4441" y="7518"/>
                </a:cubicBezTo>
                <a:close/>
              </a:path>
            </a:pathLst>
          </a:custGeom>
          <a:solidFill>
            <a:srgbClr val="454545"/>
          </a:solidFill>
          <a:ln>
            <a:noFill/>
          </a:ln>
        </p:spPr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1588"/>
            <a:ext cx="9144000" cy="557212"/>
          </a:xfrm>
        </p:spPr>
        <p:txBody>
          <a:bodyPr/>
          <a:lstStyle/>
          <a:p>
            <a:r>
              <a:rPr lang="zh-CN" altLang="en-US" dirty="0"/>
              <a:t>多道程序系统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1979712" y="1772816"/>
            <a:ext cx="3722260" cy="426093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701972" y="1772816"/>
            <a:ext cx="3057570" cy="426093"/>
          </a:xfrm>
          <a:prstGeom prst="rect">
            <a:avLst/>
          </a:prstGeom>
          <a:solidFill>
            <a:srgbClr val="3B9D3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spAutoFit/>
          </a:bodyPr>
          <a:lstStyle/>
          <a:p>
            <a:pPr algn="ctr" defTabSz="843915" eaLnBrk="1" hangingPunct="1"/>
            <a:endParaRPr kumimoji="1" lang="zh-CN" altLang="en-US" sz="2215" b="1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560" y="159922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</a:rPr>
              <a:t>单道</a:t>
            </a:r>
            <a:endParaRPr lang="en-US" altLang="zh-CN" dirty="0">
              <a:solidFill>
                <a:srgbClr val="333333"/>
              </a:solidFill>
            </a:endParaRPr>
          </a:p>
          <a:p>
            <a:r>
              <a:rPr lang="zh-CN" altLang="en-US" dirty="0">
                <a:solidFill>
                  <a:srgbClr val="333333"/>
                </a:solidFill>
              </a:rPr>
              <a:t>程序系统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42622" y="129976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en-US" dirty="0">
                <a:solidFill>
                  <a:srgbClr val="C00000"/>
                </a:solidFill>
              </a:rPr>
              <a:t>程序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58586" y="131386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B9D3B"/>
                </a:solidFill>
              </a:rPr>
              <a:t>B</a:t>
            </a:r>
            <a:r>
              <a:rPr lang="zh-CN" altLang="en-US" dirty="0">
                <a:solidFill>
                  <a:srgbClr val="3B9D3B"/>
                </a:solidFill>
              </a:rPr>
              <a:t>程序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3211995" y="2138396"/>
            <a:ext cx="1215898" cy="199407"/>
            <a:chOff x="3179527" y="2240868"/>
            <a:chExt cx="1317223" cy="216024"/>
          </a:xfrm>
        </p:grpSpPr>
        <p:cxnSp>
          <p:nvCxnSpPr>
            <p:cNvPr id="10" name="直接箭头连接符 9"/>
            <p:cNvCxnSpPr/>
            <p:nvPr/>
          </p:nvCxnSpPr>
          <p:spPr bwMode="auto">
            <a:xfrm>
              <a:off x="3179527" y="2348880"/>
              <a:ext cx="1317223" cy="0"/>
            </a:xfrm>
            <a:prstGeom prst="straightConnector1">
              <a:avLst/>
            </a:prstGeom>
            <a:solidFill>
              <a:srgbClr val="CCFF66"/>
            </a:solidFill>
            <a:ln w="9525" cap="flat" cmpd="sng" algn="ctr">
              <a:solidFill>
                <a:srgbClr val="454545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3179527" y="2240868"/>
              <a:ext cx="0" cy="216024"/>
            </a:xfrm>
            <a:prstGeom prst="line">
              <a:avLst/>
            </a:prstGeom>
            <a:solidFill>
              <a:srgbClr val="CCFF66"/>
            </a:solidFill>
            <a:ln w="9525" cap="flat" cmpd="sng" algn="ctr">
              <a:solidFill>
                <a:srgbClr val="45454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4496750" y="2240868"/>
              <a:ext cx="0" cy="216024"/>
            </a:xfrm>
            <a:prstGeom prst="line">
              <a:avLst/>
            </a:prstGeom>
            <a:solidFill>
              <a:srgbClr val="CCFF66"/>
            </a:solidFill>
            <a:ln w="9525" cap="flat" cmpd="sng" algn="ctr">
              <a:solidFill>
                <a:srgbClr val="45454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" name="文本框 15"/>
          <p:cNvSpPr txBox="1"/>
          <p:nvPr/>
        </p:nvSpPr>
        <p:spPr>
          <a:xfrm>
            <a:off x="3510466" y="2238100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" dirty="0">
                <a:solidFill>
                  <a:srgbClr val="454545"/>
                </a:solidFill>
              </a:rPr>
              <a:t>挂起</a:t>
            </a:r>
            <a:endParaRPr lang="zh-CN" altLang="en-US" b="0" dirty="0">
              <a:solidFill>
                <a:srgbClr val="454545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84292" y="3570555"/>
            <a:ext cx="7059361" cy="2332984"/>
            <a:chOff x="236617" y="3792374"/>
            <a:chExt cx="7647641" cy="2527399"/>
          </a:xfrm>
        </p:grpSpPr>
        <p:sp>
          <p:nvSpPr>
            <p:cNvPr id="17" name="矩形 16"/>
            <p:cNvSpPr/>
            <p:nvPr/>
          </p:nvSpPr>
          <p:spPr bwMode="auto">
            <a:xfrm>
              <a:off x="1856656" y="4329100"/>
              <a:ext cx="4032448" cy="46160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5889104" y="5444944"/>
              <a:ext cx="1995154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36617" y="4093620"/>
              <a:ext cx="1200329" cy="700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</a:rPr>
                <a:t>多道</a:t>
              </a:r>
              <a:endParaRPr lang="en-US" altLang="zh-CN" dirty="0">
                <a:solidFill>
                  <a:srgbClr val="333333"/>
                </a:solidFill>
              </a:endParaRPr>
            </a:p>
            <a:p>
              <a:r>
                <a:rPr lang="zh-CN" altLang="en-US" dirty="0">
                  <a:solidFill>
                    <a:srgbClr val="333333"/>
                  </a:solidFill>
                </a:rPr>
                <a:t>程序系统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64968" y="3816623"/>
              <a:ext cx="8669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</a:rPr>
                <a:t>A</a:t>
              </a:r>
              <a:r>
                <a:rPr lang="zh-CN" altLang="en-US" dirty="0">
                  <a:solidFill>
                    <a:srgbClr val="C00000"/>
                  </a:solidFill>
                </a:rPr>
                <a:t>程序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315899" y="5919663"/>
              <a:ext cx="8669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3B9D3B"/>
                  </a:solidFill>
                </a:rPr>
                <a:t>B</a:t>
              </a:r>
              <a:r>
                <a:rPr lang="zh-CN" altLang="en-US" dirty="0">
                  <a:solidFill>
                    <a:srgbClr val="3B9D3B"/>
                  </a:solidFill>
                </a:rPr>
                <a:t>程序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3190172" y="4095214"/>
              <a:ext cx="1317223" cy="216024"/>
              <a:chOff x="3179527" y="4725145"/>
              <a:chExt cx="1317223" cy="216024"/>
            </a:xfrm>
          </p:grpSpPr>
          <p:cxnSp>
            <p:nvCxnSpPr>
              <p:cNvPr id="22" name="直接箭头连接符 21"/>
              <p:cNvCxnSpPr/>
              <p:nvPr/>
            </p:nvCxnSpPr>
            <p:spPr bwMode="auto">
              <a:xfrm>
                <a:off x="3179527" y="4833157"/>
                <a:ext cx="1317223" cy="0"/>
              </a:xfrm>
              <a:prstGeom prst="straightConnector1">
                <a:avLst/>
              </a:prstGeom>
              <a:solidFill>
                <a:srgbClr val="CCFF66"/>
              </a:solidFill>
              <a:ln w="9525" cap="flat" cmpd="sng" algn="ctr">
                <a:solidFill>
                  <a:srgbClr val="454545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cxnSp>
            <p:nvCxnSpPr>
              <p:cNvPr id="23" name="直接连接符 22"/>
              <p:cNvCxnSpPr/>
              <p:nvPr/>
            </p:nvCxnSpPr>
            <p:spPr bwMode="auto">
              <a:xfrm>
                <a:off x="3179527" y="4725145"/>
                <a:ext cx="0" cy="216024"/>
              </a:xfrm>
              <a:prstGeom prst="line">
                <a:avLst/>
              </a:prstGeom>
              <a:solidFill>
                <a:srgbClr val="CCFF66"/>
              </a:solidFill>
              <a:ln w="9525" cap="flat" cmpd="sng" algn="ctr">
                <a:solidFill>
                  <a:srgbClr val="45454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直接连接符 23"/>
              <p:cNvCxnSpPr/>
              <p:nvPr/>
            </p:nvCxnSpPr>
            <p:spPr bwMode="auto">
              <a:xfrm>
                <a:off x="4496750" y="4725145"/>
                <a:ext cx="0" cy="216024"/>
              </a:xfrm>
              <a:prstGeom prst="line">
                <a:avLst/>
              </a:prstGeom>
              <a:solidFill>
                <a:srgbClr val="CCFF66"/>
              </a:solidFill>
              <a:ln w="9525" cap="flat" cmpd="sng" algn="ctr">
                <a:solidFill>
                  <a:srgbClr val="45454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" name="文本框 24"/>
            <p:cNvSpPr txBox="1"/>
            <p:nvPr/>
          </p:nvSpPr>
          <p:spPr>
            <a:xfrm>
              <a:off x="3504251" y="3792374"/>
              <a:ext cx="661987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60" dirty="0">
                  <a:solidFill>
                    <a:srgbClr val="454545"/>
                  </a:solidFill>
                </a:rPr>
                <a:t>挂起</a:t>
              </a:r>
              <a:endParaRPr lang="zh-CN" altLang="en-US" b="0" dirty="0">
                <a:solidFill>
                  <a:srgbClr val="454545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3190171" y="5444944"/>
              <a:ext cx="1317214" cy="461601"/>
            </a:xfrm>
            <a:prstGeom prst="rect">
              <a:avLst/>
            </a:prstGeom>
            <a:solidFill>
              <a:srgbClr val="3B9D3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375162" y="5919663"/>
              <a:ext cx="8669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3B9D3B"/>
                  </a:solidFill>
                </a:rPr>
                <a:t>B</a:t>
              </a:r>
              <a:r>
                <a:rPr lang="zh-CN" altLang="en-US" dirty="0">
                  <a:solidFill>
                    <a:srgbClr val="3B9D3B"/>
                  </a:solidFill>
                </a:rPr>
                <a:t>程序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072680" y="3842029"/>
              <a:ext cx="8669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</a:rPr>
                <a:t>A</a:t>
              </a:r>
              <a:r>
                <a:rPr lang="zh-CN" altLang="en-US" dirty="0">
                  <a:solidFill>
                    <a:srgbClr val="C00000"/>
                  </a:solidFill>
                </a:rPr>
                <a:t>程序</a:t>
              </a: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3190904" y="4329100"/>
              <a:ext cx="1317214" cy="4616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4406" tIns="42203" rIns="84406" bIns="42203" numCol="1" rtlCol="0" anchor="t" anchorCtr="0" compatLnSpc="1">
              <a:spAutoFit/>
            </a:bodyPr>
            <a:lstStyle/>
            <a:p>
              <a:pPr algn="ctr" defTabSz="843915" eaLnBrk="1" hangingPunct="1"/>
              <a:endParaRPr kumimoji="1" lang="zh-CN" altLang="en-US" sz="2215" b="1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 bwMode="auto">
            <a:xfrm flipV="1">
              <a:off x="5889104" y="4689139"/>
              <a:ext cx="0" cy="755804"/>
            </a:xfrm>
            <a:prstGeom prst="line">
              <a:avLst/>
            </a:prstGeom>
            <a:solidFill>
              <a:srgbClr val="CCFF66"/>
            </a:solidFill>
            <a:ln w="9525" cap="flat" cmpd="sng" algn="ctr">
              <a:solidFill>
                <a:srgbClr val="454545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接连接符 34"/>
            <p:cNvCxnSpPr/>
            <p:nvPr/>
          </p:nvCxnSpPr>
          <p:spPr bwMode="auto">
            <a:xfrm flipV="1">
              <a:off x="4508118" y="4689139"/>
              <a:ext cx="0" cy="755804"/>
            </a:xfrm>
            <a:prstGeom prst="line">
              <a:avLst/>
            </a:prstGeom>
            <a:solidFill>
              <a:srgbClr val="CCFF66"/>
            </a:solidFill>
            <a:ln w="9525" cap="flat" cmpd="sng" algn="ctr">
              <a:solidFill>
                <a:srgbClr val="454545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 bwMode="auto">
            <a:xfrm flipV="1">
              <a:off x="3190904" y="4689139"/>
              <a:ext cx="0" cy="755804"/>
            </a:xfrm>
            <a:prstGeom prst="line">
              <a:avLst/>
            </a:prstGeom>
            <a:solidFill>
              <a:srgbClr val="CCFF66"/>
            </a:solidFill>
            <a:ln w="9525" cap="flat" cmpd="sng" algn="ctr">
              <a:solidFill>
                <a:srgbClr val="454545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769;#39391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965,&quot;width&quot;:3977.500787401574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22.8960629921257,&quot;width&quot;:3622.896062992125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21.7102362204723,&quot;width&quot;:4501.0456692913385}"/>
</p:tagLst>
</file>

<file path=ppt/theme/theme1.xml><?xml version="1.0" encoding="utf-8"?>
<a:theme xmlns:a="http://schemas.openxmlformats.org/drawingml/2006/main" name="通用信息 (标准)">
  <a:themeElements>
    <a:clrScheme name="软件所配色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002060"/>
      </a:accent1>
      <a:accent2>
        <a:srgbClr val="002060"/>
      </a:accent2>
      <a:accent3>
        <a:srgbClr val="6E9671"/>
      </a:accent3>
      <a:accent4>
        <a:srgbClr val="555835"/>
      </a:accent4>
      <a:accent5>
        <a:srgbClr val="236B5F"/>
      </a:accent5>
      <a:accent6>
        <a:srgbClr val="FFC000"/>
      </a:accent6>
      <a:hlink>
        <a:srgbClr val="0070C0"/>
      </a:hlink>
      <a:folHlink>
        <a:srgbClr val="7F7F7F"/>
      </a:folHlink>
    </a:clrScheme>
    <a:fontScheme name="自定义 1">
      <a:majorFont>
        <a:latin typeface="Arial Narrow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6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通用信息 (标准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通用信息 (标准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通用信息 (标准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国科大实验课讲解PPT-内存管理</Template>
  <TotalTime>148</TotalTime>
  <Words>1287</Words>
  <Application>Microsoft Office PowerPoint</Application>
  <PresentationFormat>全屏显示(4:3)</PresentationFormat>
  <Paragraphs>322</Paragraphs>
  <Slides>55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7" baseType="lpstr">
      <vt:lpstr>-apple-system</vt:lpstr>
      <vt:lpstr>Monotype Sorts</vt:lpstr>
      <vt:lpstr>黑体</vt:lpstr>
      <vt:lpstr>隶书</vt:lpstr>
      <vt:lpstr>微软雅黑</vt:lpstr>
      <vt:lpstr>幼圆</vt:lpstr>
      <vt:lpstr>Arial</vt:lpstr>
      <vt:lpstr>Arial Narrow</vt:lpstr>
      <vt:lpstr>Consolas</vt:lpstr>
      <vt:lpstr>Times New Roman</vt:lpstr>
      <vt:lpstr>Wingdings</vt:lpstr>
      <vt:lpstr>通用信息 (标准)</vt:lpstr>
      <vt:lpstr>PowerPoint 演示文稿</vt:lpstr>
      <vt:lpstr>考核方式</vt:lpstr>
      <vt:lpstr>第一章 结构</vt:lpstr>
      <vt:lpstr>PowerPoint 演示文稿</vt:lpstr>
      <vt:lpstr>操作系统的史前时代</vt:lpstr>
      <vt:lpstr>人工操作系统</vt:lpstr>
      <vt:lpstr>批处理系统</vt:lpstr>
      <vt:lpstr>脱机批处理系统</vt:lpstr>
      <vt:lpstr>多道程序系统</vt:lpstr>
      <vt:lpstr>分时系统</vt:lpstr>
      <vt:lpstr>实时系统</vt:lpstr>
      <vt:lpstr>第一个跨设备的操作系统：OS/360</vt:lpstr>
      <vt:lpstr>过于超前的产品</vt:lpstr>
      <vt:lpstr>UNIX诞生</vt:lpstr>
      <vt:lpstr>Minix</vt:lpstr>
      <vt:lpstr>Apple &amp; Microsoft</vt:lpstr>
      <vt:lpstr>Linux发明人 – Linus Torvalds</vt:lpstr>
      <vt:lpstr>UNIX &amp; Linux的发展</vt:lpstr>
      <vt:lpstr>openEuler</vt:lpstr>
      <vt:lpstr>PowerPoint 演示文稿</vt:lpstr>
      <vt:lpstr>Windows 1.0</vt:lpstr>
      <vt:lpstr>Windows 2.0</vt:lpstr>
      <vt:lpstr>Windows 3.0</vt:lpstr>
      <vt:lpstr>Windows 3.1</vt:lpstr>
      <vt:lpstr>Windows NT 3.1</vt:lpstr>
      <vt:lpstr>Windows 95</vt:lpstr>
      <vt:lpstr>Windows 98</vt:lpstr>
      <vt:lpstr>Windows 2000</vt:lpstr>
      <vt:lpstr>Windows me</vt:lpstr>
      <vt:lpstr>Windows XP</vt:lpstr>
      <vt:lpstr>Windows Vista</vt:lpstr>
      <vt:lpstr>Windows 7</vt:lpstr>
      <vt:lpstr>Windows 8</vt:lpstr>
      <vt:lpstr>Windows 10</vt:lpstr>
      <vt:lpstr>Windows发展史</vt:lpstr>
      <vt:lpstr>PowerPoint 演示文稿</vt:lpstr>
      <vt:lpstr>什么是内核？</vt:lpstr>
      <vt:lpstr>内核像什么？</vt:lpstr>
      <vt:lpstr>什么是内核？</vt:lpstr>
      <vt:lpstr>内核的分类</vt:lpstr>
      <vt:lpstr>内核的分类</vt:lpstr>
      <vt:lpstr>内核的分类</vt:lpstr>
      <vt:lpstr>内核的分类</vt:lpstr>
      <vt:lpstr>内核的功能模块</vt:lpstr>
      <vt:lpstr>PowerPoint 演示文稿</vt:lpstr>
      <vt:lpstr>PowerPoint 演示文稿</vt:lpstr>
      <vt:lpstr>GNU/Linux操作系统</vt:lpstr>
      <vt:lpstr>Linux规模</vt:lpstr>
      <vt:lpstr>开源协议及开发模式</vt:lpstr>
      <vt:lpstr>Linux历代版本</vt:lpstr>
      <vt:lpstr>Linux无处不在</vt:lpstr>
      <vt:lpstr>Linux无处不在</vt:lpstr>
      <vt:lpstr>Linux的多架构支持</vt:lpstr>
      <vt:lpstr>Linux内核开发组成员合照</vt:lpstr>
      <vt:lpstr>PowerPoint 演示文稿</vt:lpstr>
    </vt:vector>
  </TitlesOfParts>
  <Company>CS,HIT,P.R.China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xxf</dc:creator>
  <cp:lastModifiedBy>王 十一</cp:lastModifiedBy>
  <cp:revision>2527</cp:revision>
  <dcterms:created xsi:type="dcterms:W3CDTF">2001-03-21T12:57:00Z</dcterms:created>
  <dcterms:modified xsi:type="dcterms:W3CDTF">2021-04-22T05:44:14Z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